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Verdana Pro Condensed" panose="020B0606030504040204" pitchFamily="34" charset="0"/>
      <p:regular r:id="rId16"/>
    </p:embeddedFont>
    <p:embeddedFont>
      <p:font typeface="Verdana Pro Condensed Bold" panose="020B0806030504040204" pitchFamily="34" charset="0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9" autoAdjust="0"/>
    <p:restoredTop sz="94689" autoAdjust="0"/>
  </p:normalViewPr>
  <p:slideViewPr>
    <p:cSldViewPr>
      <p:cViewPr>
        <p:scale>
          <a:sx n="78" d="100"/>
          <a:sy n="78" d="100"/>
        </p:scale>
        <p:origin x="2184" y="8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17.sv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9.svg"/><Relationship Id="rId5" Type="http://schemas.openxmlformats.org/officeDocument/2006/relationships/image" Target="../media/image23.svg"/><Relationship Id="rId10" Type="http://schemas.openxmlformats.org/officeDocument/2006/relationships/image" Target="../media/image8.png"/><Relationship Id="rId4" Type="http://schemas.openxmlformats.org/officeDocument/2006/relationships/image" Target="../media/image22.pn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7.png"/><Relationship Id="rId5" Type="http://schemas.openxmlformats.org/officeDocument/2006/relationships/image" Target="../media/image44.svg"/><Relationship Id="rId10" Type="http://schemas.openxmlformats.org/officeDocument/2006/relationships/image" Target="../media/image9.svg"/><Relationship Id="rId4" Type="http://schemas.openxmlformats.org/officeDocument/2006/relationships/image" Target="../media/image43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jpe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9.sv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3.svg"/><Relationship Id="rId12" Type="http://schemas.openxmlformats.org/officeDocument/2006/relationships/image" Target="../media/image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8.png"/><Relationship Id="rId5" Type="http://schemas.openxmlformats.org/officeDocument/2006/relationships/image" Target="../media/image17.sv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36.png"/><Relationship Id="rId5" Type="http://schemas.openxmlformats.org/officeDocument/2006/relationships/image" Target="../media/image22.png"/><Relationship Id="rId10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543485"/>
          </a:xfrm>
          <a:custGeom>
            <a:avLst/>
            <a:gdLst/>
            <a:ahLst/>
            <a:cxnLst/>
            <a:rect l="l" t="t" r="r" b="b"/>
            <a:pathLst>
              <a:path w="18288000" h="10543485">
                <a:moveTo>
                  <a:pt x="0" y="0"/>
                </a:moveTo>
                <a:lnTo>
                  <a:pt x="18288000" y="0"/>
                </a:lnTo>
                <a:lnTo>
                  <a:pt x="18288000" y="10543485"/>
                </a:lnTo>
                <a:lnTo>
                  <a:pt x="0" y="105434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327" b="-291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336269" y="5143500"/>
            <a:ext cx="5846445" cy="3276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60"/>
              </a:lnSpc>
            </a:pPr>
            <a:r>
              <a:rPr lang="en-US" sz="10800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Emissions </a:t>
            </a:r>
          </a:p>
          <a:p>
            <a:pPr algn="ctr">
              <a:lnSpc>
                <a:spcPts val="12960"/>
              </a:lnSpc>
            </a:pPr>
            <a:r>
              <a:rPr lang="en-US" sz="10800">
                <a:solidFill>
                  <a:srgbClr val="000000"/>
                </a:solidFill>
                <a:latin typeface="Verdana Pro Condensed"/>
                <a:ea typeface="Verdana Pro Condensed"/>
                <a:cs typeface="Verdana Pro Condensed"/>
                <a:sym typeface="Verdana Pro Condensed"/>
              </a:rPr>
              <a:t>Report</a:t>
            </a:r>
          </a:p>
        </p:txBody>
      </p:sp>
      <p:sp>
        <p:nvSpPr>
          <p:cNvPr id="4" name="Freeform 4"/>
          <p:cNvSpPr/>
          <p:nvPr/>
        </p:nvSpPr>
        <p:spPr>
          <a:xfrm rot="-2263687">
            <a:off x="5531385" y="1401219"/>
            <a:ext cx="15567235" cy="7862497"/>
          </a:xfrm>
          <a:custGeom>
            <a:avLst/>
            <a:gdLst/>
            <a:ahLst/>
            <a:cxnLst/>
            <a:rect l="l" t="t" r="r" b="b"/>
            <a:pathLst>
              <a:path w="15567235" h="7862497">
                <a:moveTo>
                  <a:pt x="0" y="0"/>
                </a:moveTo>
                <a:lnTo>
                  <a:pt x="15567235" y="0"/>
                </a:lnTo>
                <a:lnTo>
                  <a:pt x="15567235" y="7862497"/>
                </a:lnTo>
                <a:lnTo>
                  <a:pt x="0" y="78624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55" b="-24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0" y="0"/>
            <a:ext cx="2774293" cy="1927367"/>
            <a:chOff x="0" y="0"/>
            <a:chExt cx="1230986" cy="855193"/>
          </a:xfrm>
        </p:grpSpPr>
        <p:sp>
          <p:nvSpPr>
            <p:cNvPr id="6" name="Freeform 6"/>
            <p:cNvSpPr/>
            <p:nvPr/>
          </p:nvSpPr>
          <p:spPr>
            <a:xfrm>
              <a:off x="63500" y="6350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81356" y="6350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512826" y="49326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394970" y="49326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94970" y="60248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84480" y="71170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84480" y="60248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81356" y="71170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81356" y="60248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70866" y="71170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84480" y="49326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81356" y="172847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62865" y="80010"/>
                    <a:pt x="81026" y="62103"/>
                    <a:pt x="81026" y="40005"/>
                  </a:cubicBezTo>
                  <a:cubicBezTo>
                    <a:pt x="81026" y="17907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284480" y="282067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62865" y="80010"/>
                    <a:pt x="81026" y="62103"/>
                    <a:pt x="81026" y="40005"/>
                  </a:cubicBezTo>
                  <a:cubicBezTo>
                    <a:pt x="81026" y="17907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394970" y="391287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62865" y="80010"/>
                    <a:pt x="81026" y="62103"/>
                    <a:pt x="81026" y="40005"/>
                  </a:cubicBezTo>
                  <a:cubicBezTo>
                    <a:pt x="81026" y="17907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84480" y="172847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62865" y="80010"/>
                    <a:pt x="81026" y="62103"/>
                    <a:pt x="81026" y="40005"/>
                  </a:cubicBezTo>
                  <a:cubicBezTo>
                    <a:pt x="81026" y="17907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394970" y="282067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62865" y="80010"/>
                    <a:pt x="81026" y="62103"/>
                    <a:pt x="81026" y="40005"/>
                  </a:cubicBezTo>
                  <a:cubicBezTo>
                    <a:pt x="81026" y="17907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505460" y="391287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62865" y="80010"/>
                    <a:pt x="81026" y="62103"/>
                    <a:pt x="81026" y="40005"/>
                  </a:cubicBezTo>
                  <a:cubicBezTo>
                    <a:pt x="81026" y="17907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394970" y="172847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62865" y="80010"/>
                    <a:pt x="81026" y="62103"/>
                    <a:pt x="81026" y="40005"/>
                  </a:cubicBezTo>
                  <a:cubicBezTo>
                    <a:pt x="81026" y="17907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498094" y="282067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62865" y="80010"/>
                    <a:pt x="81026" y="62103"/>
                    <a:pt x="81026" y="40005"/>
                  </a:cubicBezTo>
                  <a:cubicBezTo>
                    <a:pt x="81026" y="17907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615950" y="391287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62865" y="80010"/>
                    <a:pt x="81026" y="62103"/>
                    <a:pt x="81026" y="40005"/>
                  </a:cubicBezTo>
                  <a:cubicBezTo>
                    <a:pt x="81026" y="17907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284480" y="6350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534035" y="6350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651891" y="6350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983361" y="49326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865505" y="49326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865505" y="60248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755015" y="71170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755015" y="60248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651891" y="71170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651891" y="60248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541401" y="71170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755015" y="49326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651891" y="172847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62865" y="80010"/>
                    <a:pt x="81026" y="62103"/>
                    <a:pt x="81026" y="40005"/>
                  </a:cubicBezTo>
                  <a:cubicBezTo>
                    <a:pt x="81026" y="17907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755015" y="28194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865505" y="39116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755015" y="17272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865505" y="28194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975995" y="39116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865505" y="17272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968629" y="282067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62865" y="80010"/>
                    <a:pt x="81026" y="62103"/>
                    <a:pt x="81026" y="40005"/>
                  </a:cubicBezTo>
                  <a:cubicBezTo>
                    <a:pt x="81026" y="17907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1086485" y="39116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755015" y="6350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" name="Freeform 48"/>
          <p:cNvSpPr/>
          <p:nvPr/>
        </p:nvSpPr>
        <p:spPr>
          <a:xfrm>
            <a:off x="361543" y="2061583"/>
            <a:ext cx="7795895" cy="2947702"/>
          </a:xfrm>
          <a:custGeom>
            <a:avLst/>
            <a:gdLst/>
            <a:ahLst/>
            <a:cxnLst/>
            <a:rect l="l" t="t" r="r" b="b"/>
            <a:pathLst>
              <a:path w="7795895" h="2947702">
                <a:moveTo>
                  <a:pt x="0" y="0"/>
                </a:moveTo>
                <a:lnTo>
                  <a:pt x="7795896" y="0"/>
                </a:lnTo>
                <a:lnTo>
                  <a:pt x="7795896" y="2947701"/>
                </a:lnTo>
                <a:lnTo>
                  <a:pt x="0" y="29477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TextBox 49"/>
          <p:cNvSpPr txBox="1"/>
          <p:nvPr/>
        </p:nvSpPr>
        <p:spPr>
          <a:xfrm>
            <a:off x="12430844" y="6705600"/>
            <a:ext cx="5600254" cy="687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8"/>
              </a:lnSpc>
              <a:spcBef>
                <a:spcPct val="0"/>
              </a:spcBef>
            </a:pPr>
            <a:r>
              <a:rPr lang="en-US" sz="4041" b="1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Logistics without</a:t>
            </a:r>
            <a:r>
              <a:rPr lang="en-US" sz="4041" b="1">
                <a:solidFill>
                  <a:srgbClr val="FFFFFF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 </a:t>
            </a:r>
            <a:r>
              <a:rPr lang="en-US" sz="4041" b="1">
                <a:solidFill>
                  <a:srgbClr val="4D7D29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limits.</a:t>
            </a:r>
          </a:p>
        </p:txBody>
      </p:sp>
      <p:grpSp>
        <p:nvGrpSpPr>
          <p:cNvPr id="50" name="Group 50"/>
          <p:cNvGrpSpPr>
            <a:grpSpLocks noChangeAspect="1"/>
          </p:cNvGrpSpPr>
          <p:nvPr/>
        </p:nvGrpSpPr>
        <p:grpSpPr>
          <a:xfrm rot="-10800000">
            <a:off x="4890580" y="8359633"/>
            <a:ext cx="2774293" cy="1927367"/>
            <a:chOff x="0" y="0"/>
            <a:chExt cx="1230986" cy="855193"/>
          </a:xfrm>
        </p:grpSpPr>
        <p:sp>
          <p:nvSpPr>
            <p:cNvPr id="51" name="Freeform 51"/>
            <p:cNvSpPr/>
            <p:nvPr/>
          </p:nvSpPr>
          <p:spPr>
            <a:xfrm>
              <a:off x="63500" y="6350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52"/>
            <p:cNvSpPr/>
            <p:nvPr/>
          </p:nvSpPr>
          <p:spPr>
            <a:xfrm>
              <a:off x="181356" y="6350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512826" y="49326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54"/>
            <p:cNvSpPr/>
            <p:nvPr/>
          </p:nvSpPr>
          <p:spPr>
            <a:xfrm>
              <a:off x="394970" y="49326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55"/>
            <p:cNvSpPr/>
            <p:nvPr/>
          </p:nvSpPr>
          <p:spPr>
            <a:xfrm>
              <a:off x="394970" y="60248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6"/>
            <p:cNvSpPr/>
            <p:nvPr/>
          </p:nvSpPr>
          <p:spPr>
            <a:xfrm>
              <a:off x="284480" y="71170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7"/>
            <p:cNvSpPr/>
            <p:nvPr/>
          </p:nvSpPr>
          <p:spPr>
            <a:xfrm>
              <a:off x="284480" y="60248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8"/>
            <p:cNvSpPr/>
            <p:nvPr/>
          </p:nvSpPr>
          <p:spPr>
            <a:xfrm>
              <a:off x="181356" y="71170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9"/>
            <p:cNvSpPr/>
            <p:nvPr/>
          </p:nvSpPr>
          <p:spPr>
            <a:xfrm>
              <a:off x="181356" y="60248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60"/>
            <p:cNvSpPr/>
            <p:nvPr/>
          </p:nvSpPr>
          <p:spPr>
            <a:xfrm>
              <a:off x="70866" y="71170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61"/>
            <p:cNvSpPr/>
            <p:nvPr/>
          </p:nvSpPr>
          <p:spPr>
            <a:xfrm>
              <a:off x="284480" y="49326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62"/>
            <p:cNvSpPr/>
            <p:nvPr/>
          </p:nvSpPr>
          <p:spPr>
            <a:xfrm>
              <a:off x="181356" y="172847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62865" y="80010"/>
                    <a:pt x="81026" y="62103"/>
                    <a:pt x="81026" y="40005"/>
                  </a:cubicBezTo>
                  <a:cubicBezTo>
                    <a:pt x="81026" y="17907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63"/>
            <p:cNvSpPr/>
            <p:nvPr/>
          </p:nvSpPr>
          <p:spPr>
            <a:xfrm>
              <a:off x="284480" y="282067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62865" y="80010"/>
                    <a:pt x="81026" y="62103"/>
                    <a:pt x="81026" y="40005"/>
                  </a:cubicBezTo>
                  <a:cubicBezTo>
                    <a:pt x="81026" y="17907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64"/>
            <p:cNvSpPr/>
            <p:nvPr/>
          </p:nvSpPr>
          <p:spPr>
            <a:xfrm>
              <a:off x="394970" y="391287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62865" y="80010"/>
                    <a:pt x="81026" y="62103"/>
                    <a:pt x="81026" y="40005"/>
                  </a:cubicBezTo>
                  <a:cubicBezTo>
                    <a:pt x="81026" y="17907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65"/>
            <p:cNvSpPr/>
            <p:nvPr/>
          </p:nvSpPr>
          <p:spPr>
            <a:xfrm>
              <a:off x="284480" y="172847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62865" y="80010"/>
                    <a:pt x="81026" y="62103"/>
                    <a:pt x="81026" y="40005"/>
                  </a:cubicBezTo>
                  <a:cubicBezTo>
                    <a:pt x="81026" y="17907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66"/>
            <p:cNvSpPr/>
            <p:nvPr/>
          </p:nvSpPr>
          <p:spPr>
            <a:xfrm>
              <a:off x="394970" y="282067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62865" y="80010"/>
                    <a:pt x="81026" y="62103"/>
                    <a:pt x="81026" y="40005"/>
                  </a:cubicBezTo>
                  <a:cubicBezTo>
                    <a:pt x="81026" y="17907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67"/>
            <p:cNvSpPr/>
            <p:nvPr/>
          </p:nvSpPr>
          <p:spPr>
            <a:xfrm>
              <a:off x="505460" y="391287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62865" y="80010"/>
                    <a:pt x="81026" y="62103"/>
                    <a:pt x="81026" y="40005"/>
                  </a:cubicBezTo>
                  <a:cubicBezTo>
                    <a:pt x="81026" y="17907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8"/>
            <p:cNvSpPr/>
            <p:nvPr/>
          </p:nvSpPr>
          <p:spPr>
            <a:xfrm>
              <a:off x="394970" y="172847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62865" y="80010"/>
                    <a:pt x="81026" y="62103"/>
                    <a:pt x="81026" y="40005"/>
                  </a:cubicBezTo>
                  <a:cubicBezTo>
                    <a:pt x="81026" y="17907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9"/>
            <p:cNvSpPr/>
            <p:nvPr/>
          </p:nvSpPr>
          <p:spPr>
            <a:xfrm>
              <a:off x="498094" y="282067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62865" y="80010"/>
                    <a:pt x="81026" y="62103"/>
                    <a:pt x="81026" y="40005"/>
                  </a:cubicBezTo>
                  <a:cubicBezTo>
                    <a:pt x="81026" y="17907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70"/>
            <p:cNvSpPr/>
            <p:nvPr/>
          </p:nvSpPr>
          <p:spPr>
            <a:xfrm>
              <a:off x="615950" y="391287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62865" y="80010"/>
                    <a:pt x="81026" y="62103"/>
                    <a:pt x="81026" y="40005"/>
                  </a:cubicBezTo>
                  <a:cubicBezTo>
                    <a:pt x="81026" y="17907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71"/>
            <p:cNvSpPr/>
            <p:nvPr/>
          </p:nvSpPr>
          <p:spPr>
            <a:xfrm>
              <a:off x="284480" y="6350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72"/>
            <p:cNvSpPr/>
            <p:nvPr/>
          </p:nvSpPr>
          <p:spPr>
            <a:xfrm>
              <a:off x="534035" y="6350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3"/>
            <p:cNvSpPr/>
            <p:nvPr/>
          </p:nvSpPr>
          <p:spPr>
            <a:xfrm>
              <a:off x="651891" y="6350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74"/>
            <p:cNvSpPr/>
            <p:nvPr/>
          </p:nvSpPr>
          <p:spPr>
            <a:xfrm>
              <a:off x="983361" y="49326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75"/>
            <p:cNvSpPr/>
            <p:nvPr/>
          </p:nvSpPr>
          <p:spPr>
            <a:xfrm>
              <a:off x="865505" y="49326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76"/>
            <p:cNvSpPr/>
            <p:nvPr/>
          </p:nvSpPr>
          <p:spPr>
            <a:xfrm>
              <a:off x="865505" y="60248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77"/>
            <p:cNvSpPr/>
            <p:nvPr/>
          </p:nvSpPr>
          <p:spPr>
            <a:xfrm>
              <a:off x="755015" y="71170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78"/>
            <p:cNvSpPr/>
            <p:nvPr/>
          </p:nvSpPr>
          <p:spPr>
            <a:xfrm>
              <a:off x="755015" y="60248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79"/>
            <p:cNvSpPr/>
            <p:nvPr/>
          </p:nvSpPr>
          <p:spPr>
            <a:xfrm>
              <a:off x="651891" y="71170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80"/>
            <p:cNvSpPr/>
            <p:nvPr/>
          </p:nvSpPr>
          <p:spPr>
            <a:xfrm>
              <a:off x="651891" y="60248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81"/>
            <p:cNvSpPr/>
            <p:nvPr/>
          </p:nvSpPr>
          <p:spPr>
            <a:xfrm>
              <a:off x="541401" y="71170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82"/>
            <p:cNvSpPr/>
            <p:nvPr/>
          </p:nvSpPr>
          <p:spPr>
            <a:xfrm>
              <a:off x="755015" y="49326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83"/>
            <p:cNvSpPr/>
            <p:nvPr/>
          </p:nvSpPr>
          <p:spPr>
            <a:xfrm>
              <a:off x="651891" y="172847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62865" y="80010"/>
                    <a:pt x="81026" y="62103"/>
                    <a:pt x="81026" y="40005"/>
                  </a:cubicBezTo>
                  <a:cubicBezTo>
                    <a:pt x="81026" y="17907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84"/>
            <p:cNvSpPr/>
            <p:nvPr/>
          </p:nvSpPr>
          <p:spPr>
            <a:xfrm>
              <a:off x="755015" y="28194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85"/>
            <p:cNvSpPr/>
            <p:nvPr/>
          </p:nvSpPr>
          <p:spPr>
            <a:xfrm>
              <a:off x="865505" y="39116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86"/>
            <p:cNvSpPr/>
            <p:nvPr/>
          </p:nvSpPr>
          <p:spPr>
            <a:xfrm>
              <a:off x="755015" y="17272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87"/>
            <p:cNvSpPr/>
            <p:nvPr/>
          </p:nvSpPr>
          <p:spPr>
            <a:xfrm>
              <a:off x="865505" y="28194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88"/>
            <p:cNvSpPr/>
            <p:nvPr/>
          </p:nvSpPr>
          <p:spPr>
            <a:xfrm>
              <a:off x="975995" y="39116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89"/>
            <p:cNvSpPr/>
            <p:nvPr/>
          </p:nvSpPr>
          <p:spPr>
            <a:xfrm>
              <a:off x="865505" y="17272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90"/>
            <p:cNvSpPr/>
            <p:nvPr/>
          </p:nvSpPr>
          <p:spPr>
            <a:xfrm>
              <a:off x="968629" y="282067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62865" y="80010"/>
                    <a:pt x="81026" y="62103"/>
                    <a:pt x="81026" y="40005"/>
                  </a:cubicBezTo>
                  <a:cubicBezTo>
                    <a:pt x="81026" y="17907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91"/>
            <p:cNvSpPr/>
            <p:nvPr/>
          </p:nvSpPr>
          <p:spPr>
            <a:xfrm>
              <a:off x="1086485" y="39116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92"/>
            <p:cNvSpPr/>
            <p:nvPr/>
          </p:nvSpPr>
          <p:spPr>
            <a:xfrm>
              <a:off x="755015" y="6350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543485"/>
          </a:xfrm>
          <a:custGeom>
            <a:avLst/>
            <a:gdLst/>
            <a:ahLst/>
            <a:cxnLst/>
            <a:rect l="l" t="t" r="r" b="b"/>
            <a:pathLst>
              <a:path w="18288000" h="10543485">
                <a:moveTo>
                  <a:pt x="0" y="0"/>
                </a:moveTo>
                <a:lnTo>
                  <a:pt x="18288000" y="0"/>
                </a:lnTo>
                <a:lnTo>
                  <a:pt x="18288000" y="10543485"/>
                </a:lnTo>
                <a:lnTo>
                  <a:pt x="0" y="105434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327" b="-291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009763">
            <a:off x="-969081" y="5409785"/>
            <a:ext cx="5605660" cy="6450027"/>
          </a:xfrm>
          <a:custGeom>
            <a:avLst/>
            <a:gdLst/>
            <a:ahLst/>
            <a:cxnLst/>
            <a:rect l="l" t="t" r="r" b="b"/>
            <a:pathLst>
              <a:path w="5605660" h="6450027">
                <a:moveTo>
                  <a:pt x="0" y="0"/>
                </a:moveTo>
                <a:lnTo>
                  <a:pt x="5605660" y="0"/>
                </a:lnTo>
                <a:lnTo>
                  <a:pt x="5605660" y="6450027"/>
                </a:lnTo>
                <a:lnTo>
                  <a:pt x="0" y="64500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167273" flipH="1" flipV="1">
            <a:off x="15622084" y="6094550"/>
            <a:ext cx="6248570" cy="5889278"/>
          </a:xfrm>
          <a:custGeom>
            <a:avLst/>
            <a:gdLst/>
            <a:ahLst/>
            <a:cxnLst/>
            <a:rect l="l" t="t" r="r" b="b"/>
            <a:pathLst>
              <a:path w="6248570" h="5889278">
                <a:moveTo>
                  <a:pt x="6248570" y="5889278"/>
                </a:moveTo>
                <a:lnTo>
                  <a:pt x="0" y="5889278"/>
                </a:lnTo>
                <a:lnTo>
                  <a:pt x="0" y="0"/>
                </a:lnTo>
                <a:lnTo>
                  <a:pt x="6248570" y="0"/>
                </a:lnTo>
                <a:lnTo>
                  <a:pt x="6248570" y="588927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1028700"/>
            <a:ext cx="11180215" cy="1347872"/>
            <a:chOff x="0" y="0"/>
            <a:chExt cx="14906953" cy="17971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906952" cy="1797162"/>
            </a:xfrm>
            <a:custGeom>
              <a:avLst/>
              <a:gdLst/>
              <a:ahLst/>
              <a:cxnLst/>
              <a:rect l="l" t="t" r="r" b="b"/>
              <a:pathLst>
                <a:path w="14906952" h="1797162">
                  <a:moveTo>
                    <a:pt x="0" y="0"/>
                  </a:moveTo>
                  <a:lnTo>
                    <a:pt x="14906952" y="0"/>
                  </a:lnTo>
                  <a:lnTo>
                    <a:pt x="14906952" y="1797162"/>
                  </a:lnTo>
                  <a:lnTo>
                    <a:pt x="0" y="1797162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6200"/>
              <a:ext cx="14906953" cy="172096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80"/>
                </a:lnSpc>
              </a:pPr>
              <a:r>
                <a:rPr lang="en-US" sz="6000" b="1">
                  <a:solidFill>
                    <a:srgbClr val="000000"/>
                  </a:solidFill>
                  <a:latin typeface="Verdana Pro Condensed Bold"/>
                  <a:ea typeface="Verdana Pro Condensed Bold"/>
                  <a:cs typeface="Verdana Pro Condensed Bold"/>
                  <a:sym typeface="Verdana Pro Condensed Bold"/>
                </a:rPr>
                <a:t>Flat World Global Solutions Data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072607" y="2675751"/>
            <a:ext cx="1080918" cy="146270"/>
            <a:chOff x="0" y="0"/>
            <a:chExt cx="1441224" cy="195026"/>
          </a:xfrm>
        </p:grpSpPr>
        <p:sp>
          <p:nvSpPr>
            <p:cNvPr id="9" name="Freeform 9"/>
            <p:cNvSpPr/>
            <p:nvPr/>
          </p:nvSpPr>
          <p:spPr>
            <a:xfrm>
              <a:off x="12700" y="12700"/>
              <a:ext cx="1415796" cy="169672"/>
            </a:xfrm>
            <a:custGeom>
              <a:avLst/>
              <a:gdLst/>
              <a:ahLst/>
              <a:cxnLst/>
              <a:rect l="l" t="t" r="r" b="b"/>
              <a:pathLst>
                <a:path w="1415796" h="169672">
                  <a:moveTo>
                    <a:pt x="0" y="0"/>
                  </a:moveTo>
                  <a:lnTo>
                    <a:pt x="1415796" y="0"/>
                  </a:lnTo>
                  <a:lnTo>
                    <a:pt x="1415796" y="169672"/>
                  </a:lnTo>
                  <a:lnTo>
                    <a:pt x="0" y="1696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441196" cy="195072"/>
            </a:xfrm>
            <a:custGeom>
              <a:avLst/>
              <a:gdLst/>
              <a:ahLst/>
              <a:cxnLst/>
              <a:rect l="l" t="t" r="r" b="b"/>
              <a:pathLst>
                <a:path w="1441196" h="195072">
                  <a:moveTo>
                    <a:pt x="12700" y="0"/>
                  </a:moveTo>
                  <a:lnTo>
                    <a:pt x="1428496" y="0"/>
                  </a:lnTo>
                  <a:cubicBezTo>
                    <a:pt x="1435481" y="0"/>
                    <a:pt x="1441196" y="5715"/>
                    <a:pt x="1441196" y="12700"/>
                  </a:cubicBezTo>
                  <a:lnTo>
                    <a:pt x="1441196" y="182372"/>
                  </a:lnTo>
                  <a:cubicBezTo>
                    <a:pt x="1441196" y="189357"/>
                    <a:pt x="1435481" y="195072"/>
                    <a:pt x="1428496" y="195072"/>
                  </a:cubicBezTo>
                  <a:lnTo>
                    <a:pt x="12700" y="195072"/>
                  </a:lnTo>
                  <a:cubicBezTo>
                    <a:pt x="5715" y="195072"/>
                    <a:pt x="0" y="189357"/>
                    <a:pt x="0" y="182372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82372"/>
                  </a:lnTo>
                  <a:lnTo>
                    <a:pt x="12700" y="182372"/>
                  </a:lnTo>
                  <a:lnTo>
                    <a:pt x="12700" y="169672"/>
                  </a:lnTo>
                  <a:lnTo>
                    <a:pt x="1428496" y="169672"/>
                  </a:lnTo>
                  <a:lnTo>
                    <a:pt x="1428496" y="182372"/>
                  </a:lnTo>
                  <a:lnTo>
                    <a:pt x="1415796" y="182372"/>
                  </a:lnTo>
                  <a:lnTo>
                    <a:pt x="1415796" y="12700"/>
                  </a:lnTo>
                  <a:lnTo>
                    <a:pt x="1428496" y="12700"/>
                  </a:lnTo>
                  <a:lnTo>
                    <a:pt x="142849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160844" y="7228184"/>
            <a:ext cx="799552" cy="406476"/>
            <a:chOff x="0" y="0"/>
            <a:chExt cx="1066070" cy="541968"/>
          </a:xfrm>
        </p:grpSpPr>
        <p:sp>
          <p:nvSpPr>
            <p:cNvPr id="12" name="Freeform 12"/>
            <p:cNvSpPr/>
            <p:nvPr/>
          </p:nvSpPr>
          <p:spPr>
            <a:xfrm>
              <a:off x="12700" y="12700"/>
              <a:ext cx="1040638" cy="516509"/>
            </a:xfrm>
            <a:custGeom>
              <a:avLst/>
              <a:gdLst/>
              <a:ahLst/>
              <a:cxnLst/>
              <a:rect l="l" t="t" r="r" b="b"/>
              <a:pathLst>
                <a:path w="1040638" h="516509">
                  <a:moveTo>
                    <a:pt x="0" y="0"/>
                  </a:moveTo>
                  <a:lnTo>
                    <a:pt x="1040638" y="0"/>
                  </a:lnTo>
                  <a:lnTo>
                    <a:pt x="1040638" y="516509"/>
                  </a:lnTo>
                  <a:lnTo>
                    <a:pt x="0" y="5165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1066038" cy="541909"/>
            </a:xfrm>
            <a:custGeom>
              <a:avLst/>
              <a:gdLst/>
              <a:ahLst/>
              <a:cxnLst/>
              <a:rect l="l" t="t" r="r" b="b"/>
              <a:pathLst>
                <a:path w="1066038" h="541909">
                  <a:moveTo>
                    <a:pt x="12700" y="0"/>
                  </a:moveTo>
                  <a:lnTo>
                    <a:pt x="1053338" y="0"/>
                  </a:lnTo>
                  <a:cubicBezTo>
                    <a:pt x="1060323" y="0"/>
                    <a:pt x="1066038" y="5715"/>
                    <a:pt x="1066038" y="12700"/>
                  </a:cubicBezTo>
                  <a:lnTo>
                    <a:pt x="1066038" y="529209"/>
                  </a:lnTo>
                  <a:cubicBezTo>
                    <a:pt x="1066038" y="536194"/>
                    <a:pt x="1060323" y="541909"/>
                    <a:pt x="1053338" y="541909"/>
                  </a:cubicBezTo>
                  <a:lnTo>
                    <a:pt x="12700" y="541909"/>
                  </a:lnTo>
                  <a:cubicBezTo>
                    <a:pt x="5715" y="541909"/>
                    <a:pt x="0" y="536194"/>
                    <a:pt x="0" y="529209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529209"/>
                  </a:lnTo>
                  <a:lnTo>
                    <a:pt x="12700" y="529209"/>
                  </a:lnTo>
                  <a:lnTo>
                    <a:pt x="12700" y="516509"/>
                  </a:lnTo>
                  <a:lnTo>
                    <a:pt x="1053338" y="516509"/>
                  </a:lnTo>
                  <a:lnTo>
                    <a:pt x="1053338" y="529209"/>
                  </a:lnTo>
                  <a:lnTo>
                    <a:pt x="1040638" y="529209"/>
                  </a:lnTo>
                  <a:lnTo>
                    <a:pt x="1040638" y="12700"/>
                  </a:lnTo>
                  <a:lnTo>
                    <a:pt x="1053338" y="12700"/>
                  </a:lnTo>
                  <a:lnTo>
                    <a:pt x="1053338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689346" y="9258300"/>
            <a:ext cx="2423002" cy="914959"/>
          </a:xfrm>
          <a:custGeom>
            <a:avLst/>
            <a:gdLst/>
            <a:ahLst/>
            <a:cxnLst/>
            <a:rect l="l" t="t" r="r" b="b"/>
            <a:pathLst>
              <a:path w="2423002" h="914959">
                <a:moveTo>
                  <a:pt x="0" y="0"/>
                </a:moveTo>
                <a:lnTo>
                  <a:pt x="2423003" y="0"/>
                </a:lnTo>
                <a:lnTo>
                  <a:pt x="2423003" y="914959"/>
                </a:lnTo>
                <a:lnTo>
                  <a:pt x="0" y="9149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3213646" y="7553817"/>
            <a:ext cx="11860709" cy="2161962"/>
            <a:chOff x="0" y="0"/>
            <a:chExt cx="1460255" cy="26617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60255" cy="266174"/>
            </a:xfrm>
            <a:custGeom>
              <a:avLst/>
              <a:gdLst/>
              <a:ahLst/>
              <a:cxnLst/>
              <a:rect l="l" t="t" r="r" b="b"/>
              <a:pathLst>
                <a:path w="1460255" h="266174">
                  <a:moveTo>
                    <a:pt x="15013" y="0"/>
                  </a:moveTo>
                  <a:lnTo>
                    <a:pt x="1445242" y="0"/>
                  </a:lnTo>
                  <a:cubicBezTo>
                    <a:pt x="1453534" y="0"/>
                    <a:pt x="1460255" y="6722"/>
                    <a:pt x="1460255" y="15013"/>
                  </a:cubicBezTo>
                  <a:lnTo>
                    <a:pt x="1460255" y="251161"/>
                  </a:lnTo>
                  <a:cubicBezTo>
                    <a:pt x="1460255" y="259453"/>
                    <a:pt x="1453534" y="266174"/>
                    <a:pt x="1445242" y="266174"/>
                  </a:cubicBezTo>
                  <a:lnTo>
                    <a:pt x="15013" y="266174"/>
                  </a:lnTo>
                  <a:cubicBezTo>
                    <a:pt x="6722" y="266174"/>
                    <a:pt x="0" y="259453"/>
                    <a:pt x="0" y="251161"/>
                  </a:cubicBezTo>
                  <a:lnTo>
                    <a:pt x="0" y="15013"/>
                  </a:lnTo>
                  <a:cubicBezTo>
                    <a:pt x="0" y="6722"/>
                    <a:pt x="6722" y="0"/>
                    <a:pt x="15013" y="0"/>
                  </a:cubicBezTo>
                  <a:close/>
                </a:path>
              </a:pathLst>
            </a:custGeom>
            <a:blipFill>
              <a:blip r:embed="rId9"/>
              <a:stretch>
                <a:fillRect t="-44811" b="-46516"/>
              </a:stretch>
            </a:blip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028700" y="2779205"/>
            <a:ext cx="5614276" cy="173532"/>
          </a:xfrm>
          <a:custGeom>
            <a:avLst/>
            <a:gdLst/>
            <a:ahLst/>
            <a:cxnLst/>
            <a:rect l="l" t="t" r="r" b="b"/>
            <a:pathLst>
              <a:path w="5614276" h="173532">
                <a:moveTo>
                  <a:pt x="0" y="0"/>
                </a:moveTo>
                <a:lnTo>
                  <a:pt x="5614276" y="0"/>
                </a:lnTo>
                <a:lnTo>
                  <a:pt x="5614276" y="173533"/>
                </a:lnTo>
                <a:lnTo>
                  <a:pt x="0" y="1735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028700" y="2219831"/>
            <a:ext cx="4693295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2026 January 1ˢᵗ – March 31ˢᵗ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6AF4635-32D5-23F4-5133-25E4065ADF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4931" y="3405272"/>
            <a:ext cx="8740221" cy="25568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E64804-7B46-B8AF-D246-1003E03FB2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70083" y="4326069"/>
            <a:ext cx="8568905" cy="28693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543485"/>
          </a:xfrm>
          <a:custGeom>
            <a:avLst/>
            <a:gdLst/>
            <a:ahLst/>
            <a:cxnLst/>
            <a:rect l="l" t="t" r="r" b="b"/>
            <a:pathLst>
              <a:path w="18288000" h="10543485">
                <a:moveTo>
                  <a:pt x="0" y="0"/>
                </a:moveTo>
                <a:lnTo>
                  <a:pt x="18288000" y="0"/>
                </a:lnTo>
                <a:lnTo>
                  <a:pt x="18288000" y="10543485"/>
                </a:lnTo>
                <a:lnTo>
                  <a:pt x="0" y="105434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327" b="-291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093612">
            <a:off x="13669984" y="2612733"/>
            <a:ext cx="5198837" cy="7466912"/>
          </a:xfrm>
          <a:custGeom>
            <a:avLst/>
            <a:gdLst/>
            <a:ahLst/>
            <a:cxnLst/>
            <a:rect l="l" t="t" r="r" b="b"/>
            <a:pathLst>
              <a:path w="5198837" h="7466912">
                <a:moveTo>
                  <a:pt x="0" y="0"/>
                </a:moveTo>
                <a:lnTo>
                  <a:pt x="5198837" y="0"/>
                </a:lnTo>
                <a:lnTo>
                  <a:pt x="5198837" y="7466911"/>
                </a:lnTo>
                <a:lnTo>
                  <a:pt x="0" y="7466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1028700"/>
            <a:ext cx="11180215" cy="1347872"/>
            <a:chOff x="0" y="0"/>
            <a:chExt cx="14906953" cy="179716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906952" cy="1797162"/>
            </a:xfrm>
            <a:custGeom>
              <a:avLst/>
              <a:gdLst/>
              <a:ahLst/>
              <a:cxnLst/>
              <a:rect l="l" t="t" r="r" b="b"/>
              <a:pathLst>
                <a:path w="14906952" h="1797162">
                  <a:moveTo>
                    <a:pt x="0" y="0"/>
                  </a:moveTo>
                  <a:lnTo>
                    <a:pt x="14906952" y="0"/>
                  </a:lnTo>
                  <a:lnTo>
                    <a:pt x="14906952" y="1797162"/>
                  </a:lnTo>
                  <a:lnTo>
                    <a:pt x="0" y="1797162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76200"/>
              <a:ext cx="14906953" cy="172096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80"/>
                </a:lnSpc>
              </a:pPr>
              <a:r>
                <a:rPr lang="en-US" sz="6000" b="1">
                  <a:solidFill>
                    <a:srgbClr val="000000"/>
                  </a:solidFill>
                  <a:latin typeface="Verdana Pro Condensed Bold"/>
                  <a:ea typeface="Verdana Pro Condensed Bold"/>
                  <a:cs typeface="Verdana Pro Condensed Bold"/>
                  <a:sym typeface="Verdana Pro Condensed Bold"/>
                </a:rPr>
                <a:t>Flat World Global Solutions Data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072607" y="2675751"/>
            <a:ext cx="1080918" cy="146270"/>
            <a:chOff x="0" y="0"/>
            <a:chExt cx="1441224" cy="195026"/>
          </a:xfrm>
        </p:grpSpPr>
        <p:sp>
          <p:nvSpPr>
            <p:cNvPr id="8" name="Freeform 8"/>
            <p:cNvSpPr/>
            <p:nvPr/>
          </p:nvSpPr>
          <p:spPr>
            <a:xfrm>
              <a:off x="12700" y="12700"/>
              <a:ext cx="1415796" cy="169672"/>
            </a:xfrm>
            <a:custGeom>
              <a:avLst/>
              <a:gdLst/>
              <a:ahLst/>
              <a:cxnLst/>
              <a:rect l="l" t="t" r="r" b="b"/>
              <a:pathLst>
                <a:path w="1415796" h="169672">
                  <a:moveTo>
                    <a:pt x="0" y="0"/>
                  </a:moveTo>
                  <a:lnTo>
                    <a:pt x="1415796" y="0"/>
                  </a:lnTo>
                  <a:lnTo>
                    <a:pt x="1415796" y="169672"/>
                  </a:lnTo>
                  <a:lnTo>
                    <a:pt x="0" y="1696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1441196" cy="195072"/>
            </a:xfrm>
            <a:custGeom>
              <a:avLst/>
              <a:gdLst/>
              <a:ahLst/>
              <a:cxnLst/>
              <a:rect l="l" t="t" r="r" b="b"/>
              <a:pathLst>
                <a:path w="1441196" h="195072">
                  <a:moveTo>
                    <a:pt x="12700" y="0"/>
                  </a:moveTo>
                  <a:lnTo>
                    <a:pt x="1428496" y="0"/>
                  </a:lnTo>
                  <a:cubicBezTo>
                    <a:pt x="1435481" y="0"/>
                    <a:pt x="1441196" y="5715"/>
                    <a:pt x="1441196" y="12700"/>
                  </a:cubicBezTo>
                  <a:lnTo>
                    <a:pt x="1441196" y="182372"/>
                  </a:lnTo>
                  <a:cubicBezTo>
                    <a:pt x="1441196" y="189357"/>
                    <a:pt x="1435481" y="195072"/>
                    <a:pt x="1428496" y="195072"/>
                  </a:cubicBezTo>
                  <a:lnTo>
                    <a:pt x="12700" y="195072"/>
                  </a:lnTo>
                  <a:cubicBezTo>
                    <a:pt x="5715" y="195072"/>
                    <a:pt x="0" y="189357"/>
                    <a:pt x="0" y="182372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82372"/>
                  </a:lnTo>
                  <a:lnTo>
                    <a:pt x="12700" y="182372"/>
                  </a:lnTo>
                  <a:lnTo>
                    <a:pt x="12700" y="169672"/>
                  </a:lnTo>
                  <a:lnTo>
                    <a:pt x="1428496" y="169672"/>
                  </a:lnTo>
                  <a:lnTo>
                    <a:pt x="1428496" y="182372"/>
                  </a:lnTo>
                  <a:lnTo>
                    <a:pt x="1415796" y="182372"/>
                  </a:lnTo>
                  <a:lnTo>
                    <a:pt x="1415796" y="12700"/>
                  </a:lnTo>
                  <a:lnTo>
                    <a:pt x="1428496" y="12700"/>
                  </a:lnTo>
                  <a:lnTo>
                    <a:pt x="1428496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160844" y="7228184"/>
            <a:ext cx="799552" cy="406476"/>
            <a:chOff x="0" y="0"/>
            <a:chExt cx="1066070" cy="541968"/>
          </a:xfrm>
        </p:grpSpPr>
        <p:sp>
          <p:nvSpPr>
            <p:cNvPr id="11" name="Freeform 11"/>
            <p:cNvSpPr/>
            <p:nvPr/>
          </p:nvSpPr>
          <p:spPr>
            <a:xfrm>
              <a:off x="12700" y="12700"/>
              <a:ext cx="1040638" cy="516509"/>
            </a:xfrm>
            <a:custGeom>
              <a:avLst/>
              <a:gdLst/>
              <a:ahLst/>
              <a:cxnLst/>
              <a:rect l="l" t="t" r="r" b="b"/>
              <a:pathLst>
                <a:path w="1040638" h="516509">
                  <a:moveTo>
                    <a:pt x="0" y="0"/>
                  </a:moveTo>
                  <a:lnTo>
                    <a:pt x="1040638" y="0"/>
                  </a:lnTo>
                  <a:lnTo>
                    <a:pt x="1040638" y="516509"/>
                  </a:lnTo>
                  <a:lnTo>
                    <a:pt x="0" y="5165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1066038" cy="541909"/>
            </a:xfrm>
            <a:custGeom>
              <a:avLst/>
              <a:gdLst/>
              <a:ahLst/>
              <a:cxnLst/>
              <a:rect l="l" t="t" r="r" b="b"/>
              <a:pathLst>
                <a:path w="1066038" h="541909">
                  <a:moveTo>
                    <a:pt x="12700" y="0"/>
                  </a:moveTo>
                  <a:lnTo>
                    <a:pt x="1053338" y="0"/>
                  </a:lnTo>
                  <a:cubicBezTo>
                    <a:pt x="1060323" y="0"/>
                    <a:pt x="1066038" y="5715"/>
                    <a:pt x="1066038" y="12700"/>
                  </a:cubicBezTo>
                  <a:lnTo>
                    <a:pt x="1066038" y="529209"/>
                  </a:lnTo>
                  <a:cubicBezTo>
                    <a:pt x="1066038" y="536194"/>
                    <a:pt x="1060323" y="541909"/>
                    <a:pt x="1053338" y="541909"/>
                  </a:cubicBezTo>
                  <a:lnTo>
                    <a:pt x="12700" y="541909"/>
                  </a:lnTo>
                  <a:cubicBezTo>
                    <a:pt x="5715" y="541909"/>
                    <a:pt x="0" y="536194"/>
                    <a:pt x="0" y="529209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529209"/>
                  </a:lnTo>
                  <a:lnTo>
                    <a:pt x="12700" y="529209"/>
                  </a:lnTo>
                  <a:lnTo>
                    <a:pt x="12700" y="516509"/>
                  </a:lnTo>
                  <a:lnTo>
                    <a:pt x="1053338" y="516509"/>
                  </a:lnTo>
                  <a:lnTo>
                    <a:pt x="1053338" y="529209"/>
                  </a:lnTo>
                  <a:lnTo>
                    <a:pt x="1040638" y="529209"/>
                  </a:lnTo>
                  <a:lnTo>
                    <a:pt x="1040638" y="12700"/>
                  </a:lnTo>
                  <a:lnTo>
                    <a:pt x="1053338" y="12700"/>
                  </a:lnTo>
                  <a:lnTo>
                    <a:pt x="1053338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5689346" y="9258300"/>
            <a:ext cx="2423002" cy="914959"/>
          </a:xfrm>
          <a:custGeom>
            <a:avLst/>
            <a:gdLst/>
            <a:ahLst/>
            <a:cxnLst/>
            <a:rect l="l" t="t" r="r" b="b"/>
            <a:pathLst>
              <a:path w="2423002" h="914959">
                <a:moveTo>
                  <a:pt x="0" y="0"/>
                </a:moveTo>
                <a:lnTo>
                  <a:pt x="2423003" y="0"/>
                </a:lnTo>
                <a:lnTo>
                  <a:pt x="2423003" y="914959"/>
                </a:lnTo>
                <a:lnTo>
                  <a:pt x="0" y="9149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3006677" flipH="1">
            <a:off x="-2512671" y="-412747"/>
            <a:ext cx="6262078" cy="8349437"/>
          </a:xfrm>
          <a:custGeom>
            <a:avLst/>
            <a:gdLst/>
            <a:ahLst/>
            <a:cxnLst/>
            <a:rect l="l" t="t" r="r" b="b"/>
            <a:pathLst>
              <a:path w="6262078" h="8349437">
                <a:moveTo>
                  <a:pt x="6262078" y="0"/>
                </a:moveTo>
                <a:lnTo>
                  <a:pt x="0" y="0"/>
                </a:lnTo>
                <a:lnTo>
                  <a:pt x="0" y="8349437"/>
                </a:lnTo>
                <a:lnTo>
                  <a:pt x="6262078" y="8349437"/>
                </a:lnTo>
                <a:lnTo>
                  <a:pt x="626207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028700" y="2219831"/>
            <a:ext cx="2476500" cy="409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 dirty="0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Year over Year</a:t>
            </a:r>
          </a:p>
        </p:txBody>
      </p:sp>
      <p:sp>
        <p:nvSpPr>
          <p:cNvPr id="16" name="Freeform 16"/>
          <p:cNvSpPr/>
          <p:nvPr/>
        </p:nvSpPr>
        <p:spPr>
          <a:xfrm>
            <a:off x="1028700" y="2779205"/>
            <a:ext cx="5614276" cy="173532"/>
          </a:xfrm>
          <a:custGeom>
            <a:avLst/>
            <a:gdLst/>
            <a:ahLst/>
            <a:cxnLst/>
            <a:rect l="l" t="t" r="r" b="b"/>
            <a:pathLst>
              <a:path w="5614276" h="173532">
                <a:moveTo>
                  <a:pt x="0" y="0"/>
                </a:moveTo>
                <a:lnTo>
                  <a:pt x="5614276" y="0"/>
                </a:lnTo>
                <a:lnTo>
                  <a:pt x="5614276" y="173533"/>
                </a:lnTo>
                <a:lnTo>
                  <a:pt x="0" y="1735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F1DBC97-BBAF-5515-C601-61605EB9DE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3460" y="3595253"/>
            <a:ext cx="16320087" cy="47631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5432" b="-323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-156756" y="-6020935"/>
            <a:ext cx="18601513" cy="9440634"/>
          </a:xfrm>
          <a:custGeom>
            <a:avLst/>
            <a:gdLst/>
            <a:ahLst/>
            <a:cxnLst/>
            <a:rect l="l" t="t" r="r" b="b"/>
            <a:pathLst>
              <a:path w="18601513" h="9440634">
                <a:moveTo>
                  <a:pt x="0" y="0"/>
                </a:moveTo>
                <a:lnTo>
                  <a:pt x="18601512" y="0"/>
                </a:lnTo>
                <a:lnTo>
                  <a:pt x="18601512" y="9440634"/>
                </a:lnTo>
                <a:lnTo>
                  <a:pt x="0" y="9440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t="-4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936216" y="7600950"/>
            <a:ext cx="3105150" cy="2686050"/>
            <a:chOff x="0" y="0"/>
            <a:chExt cx="4140200" cy="3581400"/>
          </a:xfrm>
        </p:grpSpPr>
        <p:sp>
          <p:nvSpPr>
            <p:cNvPr id="5" name="Freeform 5" descr="A logo of a federal maritime commission  Description automatically generated"/>
            <p:cNvSpPr/>
            <p:nvPr/>
          </p:nvSpPr>
          <p:spPr>
            <a:xfrm>
              <a:off x="0" y="0"/>
              <a:ext cx="4140200" cy="3581400"/>
            </a:xfrm>
            <a:custGeom>
              <a:avLst/>
              <a:gdLst/>
              <a:ahLst/>
              <a:cxnLst/>
              <a:rect l="l" t="t" r="r" b="b"/>
              <a:pathLst>
                <a:path w="4140200" h="3581400">
                  <a:moveTo>
                    <a:pt x="0" y="0"/>
                  </a:moveTo>
                  <a:lnTo>
                    <a:pt x="4140200" y="0"/>
                  </a:lnTo>
                  <a:lnTo>
                    <a:pt x="4140200" y="3581400"/>
                  </a:lnTo>
                  <a:lnTo>
                    <a:pt x="0" y="3581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1819" y="3343499"/>
            <a:ext cx="3562350" cy="2419350"/>
            <a:chOff x="0" y="0"/>
            <a:chExt cx="4749800" cy="3225800"/>
          </a:xfrm>
        </p:grpSpPr>
        <p:sp>
          <p:nvSpPr>
            <p:cNvPr id="7" name="Freeform 7" descr="A blue logo with a globe and wings  Description automatically generated"/>
            <p:cNvSpPr/>
            <p:nvPr/>
          </p:nvSpPr>
          <p:spPr>
            <a:xfrm>
              <a:off x="0" y="0"/>
              <a:ext cx="4749800" cy="3225800"/>
            </a:xfrm>
            <a:custGeom>
              <a:avLst/>
              <a:gdLst/>
              <a:ahLst/>
              <a:cxnLst/>
              <a:rect l="l" t="t" r="r" b="b"/>
              <a:pathLst>
                <a:path w="4749800" h="3225800">
                  <a:moveTo>
                    <a:pt x="0" y="0"/>
                  </a:moveTo>
                  <a:lnTo>
                    <a:pt x="4749800" y="0"/>
                  </a:lnTo>
                  <a:lnTo>
                    <a:pt x="4749800" y="3225800"/>
                  </a:lnTo>
                  <a:lnTo>
                    <a:pt x="0" y="322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082649" y="3231004"/>
            <a:ext cx="3086100" cy="2724150"/>
            <a:chOff x="0" y="0"/>
            <a:chExt cx="4114800" cy="3632200"/>
          </a:xfrm>
        </p:grpSpPr>
        <p:sp>
          <p:nvSpPr>
            <p:cNvPr id="9" name="Freeform 9" descr="A logo of the united states department of homeland security  Description automatically generated"/>
            <p:cNvSpPr/>
            <p:nvPr/>
          </p:nvSpPr>
          <p:spPr>
            <a:xfrm>
              <a:off x="0" y="0"/>
              <a:ext cx="4114800" cy="3632200"/>
            </a:xfrm>
            <a:custGeom>
              <a:avLst/>
              <a:gdLst/>
              <a:ahLst/>
              <a:cxnLst/>
              <a:rect l="l" t="t" r="r" b="b"/>
              <a:pathLst>
                <a:path w="4114800" h="3632200">
                  <a:moveTo>
                    <a:pt x="0" y="0"/>
                  </a:moveTo>
                  <a:lnTo>
                    <a:pt x="4114800" y="0"/>
                  </a:lnTo>
                  <a:lnTo>
                    <a:pt x="4114800" y="3632200"/>
                  </a:lnTo>
                  <a:lnTo>
                    <a:pt x="0" y="3632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2625949" y="3676874"/>
            <a:ext cx="5486400" cy="1752600"/>
            <a:chOff x="0" y="0"/>
            <a:chExt cx="7315200" cy="2336800"/>
          </a:xfrm>
        </p:grpSpPr>
        <p:sp>
          <p:nvSpPr>
            <p:cNvPr id="11" name="Freeform 11" descr="A close-up of a logo  Description automatically generated"/>
            <p:cNvSpPr/>
            <p:nvPr/>
          </p:nvSpPr>
          <p:spPr>
            <a:xfrm>
              <a:off x="0" y="0"/>
              <a:ext cx="7315200" cy="2336800"/>
            </a:xfrm>
            <a:custGeom>
              <a:avLst/>
              <a:gdLst/>
              <a:ahLst/>
              <a:cxnLst/>
              <a:rect l="l" t="t" r="r" b="b"/>
              <a:pathLst>
                <a:path w="7315200" h="2336800">
                  <a:moveTo>
                    <a:pt x="0" y="0"/>
                  </a:moveTo>
                  <a:lnTo>
                    <a:pt x="7315200" y="0"/>
                  </a:lnTo>
                  <a:lnTo>
                    <a:pt x="7315200" y="2336800"/>
                  </a:lnTo>
                  <a:lnTo>
                    <a:pt x="0" y="2336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2123360" y="6049617"/>
            <a:ext cx="4057650" cy="1333500"/>
            <a:chOff x="0" y="0"/>
            <a:chExt cx="5410200" cy="1778000"/>
          </a:xfrm>
        </p:grpSpPr>
        <p:sp>
          <p:nvSpPr>
            <p:cNvPr id="13" name="Freeform 13" descr="A blue and white logo  Description automatically generated"/>
            <p:cNvSpPr/>
            <p:nvPr/>
          </p:nvSpPr>
          <p:spPr>
            <a:xfrm>
              <a:off x="0" y="0"/>
              <a:ext cx="5410200" cy="1778000"/>
            </a:xfrm>
            <a:custGeom>
              <a:avLst/>
              <a:gdLst/>
              <a:ahLst/>
              <a:cxnLst/>
              <a:rect l="l" t="t" r="r" b="b"/>
              <a:pathLst>
                <a:path w="5410200" h="1778000">
                  <a:moveTo>
                    <a:pt x="0" y="0"/>
                  </a:moveTo>
                  <a:lnTo>
                    <a:pt x="5410200" y="0"/>
                  </a:lnTo>
                  <a:lnTo>
                    <a:pt x="5410200" y="1778000"/>
                  </a:lnTo>
                  <a:lnTo>
                    <a:pt x="0" y="177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210360" y="5917054"/>
            <a:ext cx="5171060" cy="1598624"/>
            <a:chOff x="0" y="0"/>
            <a:chExt cx="8051800" cy="2489200"/>
          </a:xfrm>
        </p:grpSpPr>
        <p:sp>
          <p:nvSpPr>
            <p:cNvPr id="15" name="Freeform 15" descr="A blue and white logo  Description automatically generated"/>
            <p:cNvSpPr/>
            <p:nvPr/>
          </p:nvSpPr>
          <p:spPr>
            <a:xfrm>
              <a:off x="0" y="0"/>
              <a:ext cx="8051800" cy="2489200"/>
            </a:xfrm>
            <a:custGeom>
              <a:avLst/>
              <a:gdLst/>
              <a:ahLst/>
              <a:cxnLst/>
              <a:rect l="l" t="t" r="r" b="b"/>
              <a:pathLst>
                <a:path w="8051800" h="2489200">
                  <a:moveTo>
                    <a:pt x="0" y="0"/>
                  </a:moveTo>
                  <a:lnTo>
                    <a:pt x="8051800" y="0"/>
                  </a:lnTo>
                  <a:lnTo>
                    <a:pt x="8051800" y="2489200"/>
                  </a:lnTo>
                  <a:lnTo>
                    <a:pt x="0" y="2489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7187174" y="5839279"/>
            <a:ext cx="3790950" cy="1714500"/>
            <a:chOff x="0" y="0"/>
            <a:chExt cx="5054600" cy="2286000"/>
          </a:xfrm>
        </p:grpSpPr>
        <p:sp>
          <p:nvSpPr>
            <p:cNvPr id="17" name="Freeform 17" descr="A close-up of a logo  Description automatically generated"/>
            <p:cNvSpPr/>
            <p:nvPr/>
          </p:nvSpPr>
          <p:spPr>
            <a:xfrm>
              <a:off x="0" y="0"/>
              <a:ext cx="5054600" cy="2286000"/>
            </a:xfrm>
            <a:custGeom>
              <a:avLst/>
              <a:gdLst/>
              <a:ahLst/>
              <a:cxnLst/>
              <a:rect l="l" t="t" r="r" b="b"/>
              <a:pathLst>
                <a:path w="5054600" h="2286000">
                  <a:moveTo>
                    <a:pt x="0" y="0"/>
                  </a:moveTo>
                  <a:lnTo>
                    <a:pt x="5054600" y="0"/>
                  </a:lnTo>
                  <a:lnTo>
                    <a:pt x="5054600" y="2286000"/>
                  </a:lnTo>
                  <a:lnTo>
                    <a:pt x="0" y="228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74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6597201" y="8430079"/>
            <a:ext cx="4970895" cy="1027793"/>
            <a:chOff x="0" y="0"/>
            <a:chExt cx="7826010" cy="1618122"/>
          </a:xfrm>
        </p:grpSpPr>
        <p:sp>
          <p:nvSpPr>
            <p:cNvPr id="19" name="Freeform 19" descr="A blue letter on a white background  Description automatically generated"/>
            <p:cNvSpPr/>
            <p:nvPr/>
          </p:nvSpPr>
          <p:spPr>
            <a:xfrm>
              <a:off x="0" y="0"/>
              <a:ext cx="7825994" cy="1618107"/>
            </a:xfrm>
            <a:custGeom>
              <a:avLst/>
              <a:gdLst/>
              <a:ahLst/>
              <a:cxnLst/>
              <a:rect l="l" t="t" r="r" b="b"/>
              <a:pathLst>
                <a:path w="7825994" h="1618107">
                  <a:moveTo>
                    <a:pt x="0" y="0"/>
                  </a:moveTo>
                  <a:lnTo>
                    <a:pt x="7825994" y="0"/>
                  </a:lnTo>
                  <a:lnTo>
                    <a:pt x="7825994" y="1618107"/>
                  </a:lnTo>
                  <a:lnTo>
                    <a:pt x="0" y="1618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73000"/>
              </a:blip>
              <a:stretch>
                <a:fillRect l="-32" r="-3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3408765" y="7773504"/>
            <a:ext cx="2266619" cy="2216753"/>
            <a:chOff x="0" y="0"/>
            <a:chExt cx="3661964" cy="3581400"/>
          </a:xfrm>
        </p:grpSpPr>
        <p:sp>
          <p:nvSpPr>
            <p:cNvPr id="21" name="Freeform 21" descr="The Simplified Acquisition Program (SAP)"/>
            <p:cNvSpPr/>
            <p:nvPr/>
          </p:nvSpPr>
          <p:spPr>
            <a:xfrm>
              <a:off x="0" y="0"/>
              <a:ext cx="3661918" cy="3581400"/>
            </a:xfrm>
            <a:custGeom>
              <a:avLst/>
              <a:gdLst/>
              <a:ahLst/>
              <a:cxnLst/>
              <a:rect l="l" t="t" r="r" b="b"/>
              <a:pathLst>
                <a:path w="3661918" h="3581400">
                  <a:moveTo>
                    <a:pt x="0" y="0"/>
                  </a:moveTo>
                  <a:lnTo>
                    <a:pt x="3661918" y="0"/>
                  </a:lnTo>
                  <a:lnTo>
                    <a:pt x="3661918" y="3581400"/>
                  </a:lnTo>
                  <a:lnTo>
                    <a:pt x="0" y="3581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70000"/>
              </a:blip>
              <a:stretch>
                <a:fillRect r="-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Freeform 22"/>
          <p:cNvSpPr/>
          <p:nvPr/>
        </p:nvSpPr>
        <p:spPr>
          <a:xfrm>
            <a:off x="4111754" y="4102805"/>
            <a:ext cx="4513310" cy="1191514"/>
          </a:xfrm>
          <a:custGeom>
            <a:avLst/>
            <a:gdLst/>
            <a:ahLst/>
            <a:cxnLst/>
            <a:rect l="l" t="t" r="r" b="b"/>
            <a:pathLst>
              <a:path w="4513310" h="1191514">
                <a:moveTo>
                  <a:pt x="0" y="0"/>
                </a:moveTo>
                <a:lnTo>
                  <a:pt x="4513310" y="0"/>
                </a:lnTo>
                <a:lnTo>
                  <a:pt x="4513310" y="1191514"/>
                </a:lnTo>
                <a:lnTo>
                  <a:pt x="0" y="11915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5689346" y="9258300"/>
            <a:ext cx="2423002" cy="914959"/>
          </a:xfrm>
          <a:custGeom>
            <a:avLst/>
            <a:gdLst/>
            <a:ahLst/>
            <a:cxnLst/>
            <a:rect l="l" t="t" r="r" b="b"/>
            <a:pathLst>
              <a:path w="2423002" h="914959">
                <a:moveTo>
                  <a:pt x="0" y="0"/>
                </a:moveTo>
                <a:lnTo>
                  <a:pt x="2423003" y="0"/>
                </a:lnTo>
                <a:lnTo>
                  <a:pt x="2423003" y="914959"/>
                </a:lnTo>
                <a:lnTo>
                  <a:pt x="0" y="91495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6536568" y="1028700"/>
            <a:ext cx="5214864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 b="1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Associations</a:t>
            </a:r>
          </a:p>
        </p:txBody>
      </p:sp>
      <p:sp>
        <p:nvSpPr>
          <p:cNvPr id="25" name="AutoShape 25"/>
          <p:cNvSpPr/>
          <p:nvPr/>
        </p:nvSpPr>
        <p:spPr>
          <a:xfrm>
            <a:off x="15489887" y="9258300"/>
            <a:ext cx="0" cy="91495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-13228" y="7980292"/>
            <a:ext cx="2774293" cy="1927367"/>
            <a:chOff x="0" y="0"/>
            <a:chExt cx="1230986" cy="855193"/>
          </a:xfrm>
        </p:grpSpPr>
        <p:sp>
          <p:nvSpPr>
            <p:cNvPr id="27" name="Freeform 27"/>
            <p:cNvSpPr/>
            <p:nvPr/>
          </p:nvSpPr>
          <p:spPr>
            <a:xfrm>
              <a:off x="63500" y="6350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81356" y="6350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512826" y="49326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94970" y="49326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394970" y="60248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284480" y="71170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284480" y="60248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81356" y="71170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181356" y="60248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70866" y="71170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284480" y="49326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181356" y="172847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62865" y="80010"/>
                    <a:pt x="81026" y="62103"/>
                    <a:pt x="81026" y="40005"/>
                  </a:cubicBezTo>
                  <a:cubicBezTo>
                    <a:pt x="81026" y="17907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284480" y="282067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62865" y="80010"/>
                    <a:pt x="81026" y="62103"/>
                    <a:pt x="81026" y="40005"/>
                  </a:cubicBezTo>
                  <a:cubicBezTo>
                    <a:pt x="81026" y="17907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394970" y="391287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62865" y="80010"/>
                    <a:pt x="81026" y="62103"/>
                    <a:pt x="81026" y="40005"/>
                  </a:cubicBezTo>
                  <a:cubicBezTo>
                    <a:pt x="81026" y="17907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284480" y="172847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62865" y="80010"/>
                    <a:pt x="81026" y="62103"/>
                    <a:pt x="81026" y="40005"/>
                  </a:cubicBezTo>
                  <a:cubicBezTo>
                    <a:pt x="81026" y="17907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394970" y="282067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62865" y="80010"/>
                    <a:pt x="81026" y="62103"/>
                    <a:pt x="81026" y="40005"/>
                  </a:cubicBezTo>
                  <a:cubicBezTo>
                    <a:pt x="81026" y="17907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505460" y="391287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62865" y="80010"/>
                    <a:pt x="81026" y="62103"/>
                    <a:pt x="81026" y="40005"/>
                  </a:cubicBezTo>
                  <a:cubicBezTo>
                    <a:pt x="81026" y="17907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394970" y="172847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62865" y="80010"/>
                    <a:pt x="81026" y="62103"/>
                    <a:pt x="81026" y="40005"/>
                  </a:cubicBezTo>
                  <a:cubicBezTo>
                    <a:pt x="81026" y="17907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498094" y="282067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62865" y="80010"/>
                    <a:pt x="81026" y="62103"/>
                    <a:pt x="81026" y="40005"/>
                  </a:cubicBezTo>
                  <a:cubicBezTo>
                    <a:pt x="81026" y="17907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615950" y="391287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62865" y="80010"/>
                    <a:pt x="81026" y="62103"/>
                    <a:pt x="81026" y="40005"/>
                  </a:cubicBezTo>
                  <a:cubicBezTo>
                    <a:pt x="81026" y="17907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284480" y="6350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534035" y="6350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651891" y="6350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50"/>
            <p:cNvSpPr/>
            <p:nvPr/>
          </p:nvSpPr>
          <p:spPr>
            <a:xfrm>
              <a:off x="983361" y="49326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51"/>
            <p:cNvSpPr/>
            <p:nvPr/>
          </p:nvSpPr>
          <p:spPr>
            <a:xfrm>
              <a:off x="865505" y="49326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52"/>
            <p:cNvSpPr/>
            <p:nvPr/>
          </p:nvSpPr>
          <p:spPr>
            <a:xfrm>
              <a:off x="865505" y="60248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755015" y="71170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54"/>
            <p:cNvSpPr/>
            <p:nvPr/>
          </p:nvSpPr>
          <p:spPr>
            <a:xfrm>
              <a:off x="755015" y="60248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55"/>
            <p:cNvSpPr/>
            <p:nvPr/>
          </p:nvSpPr>
          <p:spPr>
            <a:xfrm>
              <a:off x="651891" y="71170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6"/>
            <p:cNvSpPr/>
            <p:nvPr/>
          </p:nvSpPr>
          <p:spPr>
            <a:xfrm>
              <a:off x="651891" y="60248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7"/>
            <p:cNvSpPr/>
            <p:nvPr/>
          </p:nvSpPr>
          <p:spPr>
            <a:xfrm>
              <a:off x="541401" y="71170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8"/>
            <p:cNvSpPr/>
            <p:nvPr/>
          </p:nvSpPr>
          <p:spPr>
            <a:xfrm>
              <a:off x="755015" y="493268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18161" y="80010"/>
                    <a:pt x="0" y="62103"/>
                    <a:pt x="0" y="40005"/>
                  </a:cubicBezTo>
                  <a:cubicBezTo>
                    <a:pt x="0" y="17907"/>
                    <a:pt x="18161" y="0"/>
                    <a:pt x="40513" y="0"/>
                  </a:cubicBezTo>
                  <a:cubicBezTo>
                    <a:pt x="62865" y="0"/>
                    <a:pt x="81026" y="17907"/>
                    <a:pt x="81026" y="40005"/>
                  </a:cubicBezTo>
                  <a:cubicBezTo>
                    <a:pt x="81026" y="62103"/>
                    <a:pt x="62865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9"/>
            <p:cNvSpPr/>
            <p:nvPr/>
          </p:nvSpPr>
          <p:spPr>
            <a:xfrm>
              <a:off x="651891" y="172847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62865" y="80010"/>
                    <a:pt x="81026" y="62103"/>
                    <a:pt x="81026" y="40005"/>
                  </a:cubicBezTo>
                  <a:cubicBezTo>
                    <a:pt x="81026" y="17907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60"/>
            <p:cNvSpPr/>
            <p:nvPr/>
          </p:nvSpPr>
          <p:spPr>
            <a:xfrm>
              <a:off x="755015" y="28194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61"/>
            <p:cNvSpPr/>
            <p:nvPr/>
          </p:nvSpPr>
          <p:spPr>
            <a:xfrm>
              <a:off x="865505" y="39116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62"/>
            <p:cNvSpPr/>
            <p:nvPr/>
          </p:nvSpPr>
          <p:spPr>
            <a:xfrm>
              <a:off x="755015" y="17272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63"/>
            <p:cNvSpPr/>
            <p:nvPr/>
          </p:nvSpPr>
          <p:spPr>
            <a:xfrm>
              <a:off x="865505" y="28194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64"/>
            <p:cNvSpPr/>
            <p:nvPr/>
          </p:nvSpPr>
          <p:spPr>
            <a:xfrm>
              <a:off x="975995" y="39116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65"/>
            <p:cNvSpPr/>
            <p:nvPr/>
          </p:nvSpPr>
          <p:spPr>
            <a:xfrm>
              <a:off x="865505" y="17272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66"/>
            <p:cNvSpPr/>
            <p:nvPr/>
          </p:nvSpPr>
          <p:spPr>
            <a:xfrm>
              <a:off x="968629" y="282067"/>
              <a:ext cx="81026" cy="80010"/>
            </a:xfrm>
            <a:custGeom>
              <a:avLst/>
              <a:gdLst/>
              <a:ahLst/>
              <a:cxnLst/>
              <a:rect l="l" t="t" r="r" b="b"/>
              <a:pathLst>
                <a:path w="81026" h="80010">
                  <a:moveTo>
                    <a:pt x="40513" y="80010"/>
                  </a:moveTo>
                  <a:cubicBezTo>
                    <a:pt x="62865" y="80010"/>
                    <a:pt x="81026" y="62103"/>
                    <a:pt x="81026" y="40005"/>
                  </a:cubicBezTo>
                  <a:cubicBezTo>
                    <a:pt x="81026" y="17907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67"/>
            <p:cNvSpPr/>
            <p:nvPr/>
          </p:nvSpPr>
          <p:spPr>
            <a:xfrm>
              <a:off x="1086485" y="39116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8"/>
            <p:cNvSpPr/>
            <p:nvPr/>
          </p:nvSpPr>
          <p:spPr>
            <a:xfrm>
              <a:off x="755015" y="63500"/>
              <a:ext cx="81026" cy="80137"/>
            </a:xfrm>
            <a:custGeom>
              <a:avLst/>
              <a:gdLst/>
              <a:ahLst/>
              <a:cxnLst/>
              <a:rect l="l" t="t" r="r" b="b"/>
              <a:pathLst>
                <a:path w="81026" h="80137">
                  <a:moveTo>
                    <a:pt x="40513" y="80137"/>
                  </a:moveTo>
                  <a:cubicBezTo>
                    <a:pt x="62865" y="80137"/>
                    <a:pt x="81026" y="62230"/>
                    <a:pt x="81026" y="40132"/>
                  </a:cubicBezTo>
                  <a:cubicBezTo>
                    <a:pt x="81026" y="18034"/>
                    <a:pt x="62865" y="0"/>
                    <a:pt x="40513" y="0"/>
                  </a:cubicBezTo>
                  <a:cubicBezTo>
                    <a:pt x="18161" y="0"/>
                    <a:pt x="0" y="17907"/>
                    <a:pt x="0" y="40005"/>
                  </a:cubicBezTo>
                  <a:cubicBezTo>
                    <a:pt x="0" y="62103"/>
                    <a:pt x="18161" y="80010"/>
                    <a:pt x="40513" y="80010"/>
                  </a:cubicBezTo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543485"/>
          </a:xfrm>
          <a:custGeom>
            <a:avLst/>
            <a:gdLst/>
            <a:ahLst/>
            <a:cxnLst/>
            <a:rect l="l" t="t" r="r" b="b"/>
            <a:pathLst>
              <a:path w="18288000" h="10543485">
                <a:moveTo>
                  <a:pt x="0" y="0"/>
                </a:moveTo>
                <a:lnTo>
                  <a:pt x="18288000" y="0"/>
                </a:lnTo>
                <a:lnTo>
                  <a:pt x="18288000" y="10543485"/>
                </a:lnTo>
                <a:lnTo>
                  <a:pt x="0" y="105434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327" b="-291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13513" y="3928994"/>
            <a:ext cx="18601513" cy="9440634"/>
          </a:xfrm>
          <a:custGeom>
            <a:avLst/>
            <a:gdLst/>
            <a:ahLst/>
            <a:cxnLst/>
            <a:rect l="l" t="t" r="r" b="b"/>
            <a:pathLst>
              <a:path w="18601513" h="9440634">
                <a:moveTo>
                  <a:pt x="0" y="0"/>
                </a:moveTo>
                <a:lnTo>
                  <a:pt x="18601513" y="0"/>
                </a:lnTo>
                <a:lnTo>
                  <a:pt x="18601513" y="9440634"/>
                </a:lnTo>
                <a:lnTo>
                  <a:pt x="0" y="94406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4999"/>
            </a:blip>
            <a:stretch>
              <a:fillRect t="-4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0" y="9139686"/>
            <a:ext cx="18288000" cy="1161601"/>
            <a:chOff x="0" y="0"/>
            <a:chExt cx="4816593" cy="3059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305936"/>
            </a:xfrm>
            <a:custGeom>
              <a:avLst/>
              <a:gdLst/>
              <a:ahLst/>
              <a:cxnLst/>
              <a:rect l="l" t="t" r="r" b="b"/>
              <a:pathLst>
                <a:path w="4816592" h="305936">
                  <a:moveTo>
                    <a:pt x="0" y="0"/>
                  </a:moveTo>
                  <a:lnTo>
                    <a:pt x="4816592" y="0"/>
                  </a:lnTo>
                  <a:lnTo>
                    <a:pt x="4816592" y="305936"/>
                  </a:lnTo>
                  <a:lnTo>
                    <a:pt x="0" y="305936"/>
                  </a:lnTo>
                  <a:close/>
                </a:path>
              </a:pathLst>
            </a:custGeom>
            <a:solidFill>
              <a:srgbClr val="4D7D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7625"/>
              <a:ext cx="4816593" cy="2583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r>
                <a:rPr lang="en-US" sz="2600">
                  <a:solidFill>
                    <a:srgbClr val="FFFFFF"/>
                  </a:solidFill>
                  <a:latin typeface="Verdana Pro Condensed"/>
                  <a:ea typeface="Verdana Pro Condensed"/>
                  <a:cs typeface="Verdana Pro Condensed"/>
                  <a:sym typeface="Verdana Pro Condensed"/>
                </a:rPr>
                <a:t>(636) 339-3794 | www.flatworldgs.com</a:t>
              </a:r>
            </a:p>
            <a:p>
              <a:pPr algn="ctr">
                <a:lnSpc>
                  <a:spcPts val="2600"/>
                </a:lnSpc>
              </a:pPr>
              <a:r>
                <a:rPr lang="en-US" sz="2600">
                  <a:solidFill>
                    <a:srgbClr val="FFFFFF"/>
                  </a:solidFill>
                  <a:latin typeface="Verdana Pro Condensed"/>
                  <a:ea typeface="Verdana Pro Condensed"/>
                  <a:cs typeface="Verdana Pro Condensed"/>
                  <a:sym typeface="Verdana Pro Condensed"/>
                </a:rPr>
                <a:t> 2342 Technology Drive, Suite 310, O’Fallon, Missouri 63368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644655" y="6510213"/>
            <a:ext cx="4989165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Logistics without</a:t>
            </a:r>
            <a:r>
              <a:rPr lang="en-US" sz="3600" b="1">
                <a:solidFill>
                  <a:srgbClr val="FFFFFF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 </a:t>
            </a:r>
            <a:r>
              <a:rPr lang="en-US" sz="3600" b="1">
                <a:solidFill>
                  <a:srgbClr val="4D7D29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limits.</a:t>
            </a:r>
          </a:p>
        </p:txBody>
      </p:sp>
      <p:sp>
        <p:nvSpPr>
          <p:cNvPr id="8" name="Freeform 8"/>
          <p:cNvSpPr/>
          <p:nvPr/>
        </p:nvSpPr>
        <p:spPr>
          <a:xfrm>
            <a:off x="5246052" y="2680789"/>
            <a:ext cx="7795895" cy="2947702"/>
          </a:xfrm>
          <a:custGeom>
            <a:avLst/>
            <a:gdLst/>
            <a:ahLst/>
            <a:cxnLst/>
            <a:rect l="l" t="t" r="r" b="b"/>
            <a:pathLst>
              <a:path w="7795895" h="2947702">
                <a:moveTo>
                  <a:pt x="0" y="0"/>
                </a:moveTo>
                <a:lnTo>
                  <a:pt x="7795896" y="0"/>
                </a:lnTo>
                <a:lnTo>
                  <a:pt x="7795896" y="2947702"/>
                </a:lnTo>
                <a:lnTo>
                  <a:pt x="0" y="2947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543485"/>
          </a:xfrm>
          <a:custGeom>
            <a:avLst/>
            <a:gdLst/>
            <a:ahLst/>
            <a:cxnLst/>
            <a:rect l="l" t="t" r="r" b="b"/>
            <a:pathLst>
              <a:path w="18288000" h="10543485">
                <a:moveTo>
                  <a:pt x="0" y="0"/>
                </a:moveTo>
                <a:lnTo>
                  <a:pt x="18288000" y="0"/>
                </a:lnTo>
                <a:lnTo>
                  <a:pt x="18288000" y="10543485"/>
                </a:lnTo>
                <a:lnTo>
                  <a:pt x="0" y="105434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327" b="-2912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3955013" cy="1191131"/>
            <a:chOff x="0" y="0"/>
            <a:chExt cx="5273351" cy="1588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3351" cy="1588175"/>
            </a:xfrm>
            <a:custGeom>
              <a:avLst/>
              <a:gdLst/>
              <a:ahLst/>
              <a:cxnLst/>
              <a:rect l="l" t="t" r="r" b="b"/>
              <a:pathLst>
                <a:path w="5273351" h="1588175">
                  <a:moveTo>
                    <a:pt x="0" y="0"/>
                  </a:moveTo>
                  <a:lnTo>
                    <a:pt x="5273351" y="0"/>
                  </a:lnTo>
                  <a:lnTo>
                    <a:pt x="5273351" y="1588175"/>
                  </a:lnTo>
                  <a:lnTo>
                    <a:pt x="0" y="1588175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76200"/>
              <a:ext cx="5273351" cy="151197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80"/>
                </a:lnSpc>
              </a:pPr>
              <a:r>
                <a:rPr lang="en-US" sz="6000" b="1">
                  <a:solidFill>
                    <a:srgbClr val="000000"/>
                  </a:solidFill>
                  <a:latin typeface="Verdana Pro Condensed Bold"/>
                  <a:ea typeface="Verdana Pro Condensed Bold"/>
                  <a:cs typeface="Verdana Pro Condensed Bold"/>
                  <a:sym typeface="Verdana Pro Condensed Bold"/>
                </a:rPr>
                <a:t>Parcel Data 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5689346" y="9258300"/>
            <a:ext cx="2423002" cy="914959"/>
          </a:xfrm>
          <a:custGeom>
            <a:avLst/>
            <a:gdLst/>
            <a:ahLst/>
            <a:cxnLst/>
            <a:rect l="l" t="t" r="r" b="b"/>
            <a:pathLst>
              <a:path w="2423002" h="914959">
                <a:moveTo>
                  <a:pt x="0" y="0"/>
                </a:moveTo>
                <a:lnTo>
                  <a:pt x="2423003" y="0"/>
                </a:lnTo>
                <a:lnTo>
                  <a:pt x="2423003" y="914959"/>
                </a:lnTo>
                <a:lnTo>
                  <a:pt x="0" y="9149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132388" y="-888877"/>
            <a:ext cx="8698063" cy="8815333"/>
          </a:xfrm>
          <a:custGeom>
            <a:avLst/>
            <a:gdLst/>
            <a:ahLst/>
            <a:cxnLst/>
            <a:rect l="l" t="t" r="r" b="b"/>
            <a:pathLst>
              <a:path w="8698063" h="8815333">
                <a:moveTo>
                  <a:pt x="0" y="0"/>
                </a:moveTo>
                <a:lnTo>
                  <a:pt x="8698063" y="0"/>
                </a:lnTo>
                <a:lnTo>
                  <a:pt x="8698063" y="8815334"/>
                </a:lnTo>
                <a:lnTo>
                  <a:pt x="0" y="88153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2288592" y="1378319"/>
            <a:ext cx="3434270" cy="4642344"/>
            <a:chOff x="0" y="0"/>
            <a:chExt cx="1056022" cy="142749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56022" cy="1427499"/>
            </a:xfrm>
            <a:custGeom>
              <a:avLst/>
              <a:gdLst/>
              <a:ahLst/>
              <a:cxnLst/>
              <a:rect l="l" t="t" r="r" b="b"/>
              <a:pathLst>
                <a:path w="1056022" h="1427499">
                  <a:moveTo>
                    <a:pt x="94681" y="0"/>
                  </a:moveTo>
                  <a:lnTo>
                    <a:pt x="961341" y="0"/>
                  </a:lnTo>
                  <a:cubicBezTo>
                    <a:pt x="1013632" y="0"/>
                    <a:pt x="1056022" y="42390"/>
                    <a:pt x="1056022" y="94681"/>
                  </a:cubicBezTo>
                  <a:lnTo>
                    <a:pt x="1056022" y="1332817"/>
                  </a:lnTo>
                  <a:cubicBezTo>
                    <a:pt x="1056022" y="1385108"/>
                    <a:pt x="1013632" y="1427499"/>
                    <a:pt x="961341" y="1427499"/>
                  </a:cubicBezTo>
                  <a:lnTo>
                    <a:pt x="94681" y="1427499"/>
                  </a:lnTo>
                  <a:cubicBezTo>
                    <a:pt x="42390" y="1427499"/>
                    <a:pt x="0" y="1385108"/>
                    <a:pt x="0" y="1332817"/>
                  </a:cubicBezTo>
                  <a:lnTo>
                    <a:pt x="0" y="94681"/>
                  </a:lnTo>
                  <a:cubicBezTo>
                    <a:pt x="0" y="42390"/>
                    <a:pt x="42390" y="0"/>
                    <a:pt x="94681" y="0"/>
                  </a:cubicBezTo>
                  <a:close/>
                </a:path>
              </a:pathLst>
            </a:custGeom>
            <a:blipFill>
              <a:blip r:embed="rId7"/>
              <a:stretch>
                <a:fillRect l="-25310" r="-77455"/>
              </a:stretch>
            </a:blip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2219831"/>
            <a:ext cx="4693295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2026 January 1ˢᵗ – March 31ˢᵗ</a:t>
            </a:r>
          </a:p>
        </p:txBody>
      </p:sp>
      <p:sp>
        <p:nvSpPr>
          <p:cNvPr id="11" name="Freeform 11"/>
          <p:cNvSpPr/>
          <p:nvPr/>
        </p:nvSpPr>
        <p:spPr>
          <a:xfrm>
            <a:off x="1028700" y="2779205"/>
            <a:ext cx="5614276" cy="173532"/>
          </a:xfrm>
          <a:custGeom>
            <a:avLst/>
            <a:gdLst/>
            <a:ahLst/>
            <a:cxnLst/>
            <a:rect l="l" t="t" r="r" b="b"/>
            <a:pathLst>
              <a:path w="5614276" h="173532">
                <a:moveTo>
                  <a:pt x="0" y="0"/>
                </a:moveTo>
                <a:lnTo>
                  <a:pt x="5614276" y="0"/>
                </a:lnTo>
                <a:lnTo>
                  <a:pt x="5614276" y="173533"/>
                </a:lnTo>
                <a:lnTo>
                  <a:pt x="0" y="1735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FF81FD-7C64-829A-C2C4-167575FEBC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8700" y="3572353"/>
            <a:ext cx="10096500" cy="28847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D92C43-34E8-F904-5559-439C1F1D4B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2925" y="6704953"/>
            <a:ext cx="9582150" cy="33146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543485"/>
          </a:xfrm>
          <a:custGeom>
            <a:avLst/>
            <a:gdLst/>
            <a:ahLst/>
            <a:cxnLst/>
            <a:rect l="l" t="t" r="r" b="b"/>
            <a:pathLst>
              <a:path w="18288000" h="10543485">
                <a:moveTo>
                  <a:pt x="0" y="0"/>
                </a:moveTo>
                <a:lnTo>
                  <a:pt x="18288000" y="0"/>
                </a:lnTo>
                <a:lnTo>
                  <a:pt x="18288000" y="10543485"/>
                </a:lnTo>
                <a:lnTo>
                  <a:pt x="0" y="105434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327" b="-291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4645125" flipV="1">
            <a:off x="10022858" y="2638788"/>
            <a:ext cx="12955409" cy="5009425"/>
          </a:xfrm>
          <a:custGeom>
            <a:avLst/>
            <a:gdLst/>
            <a:ahLst/>
            <a:cxnLst/>
            <a:rect l="l" t="t" r="r" b="b"/>
            <a:pathLst>
              <a:path w="12955409" h="5009425">
                <a:moveTo>
                  <a:pt x="0" y="5009424"/>
                </a:moveTo>
                <a:lnTo>
                  <a:pt x="12955409" y="5009424"/>
                </a:lnTo>
                <a:lnTo>
                  <a:pt x="12955409" y="0"/>
                </a:lnTo>
                <a:lnTo>
                  <a:pt x="0" y="0"/>
                </a:lnTo>
                <a:lnTo>
                  <a:pt x="0" y="500942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766463" y="2750619"/>
            <a:ext cx="1068778" cy="178131"/>
            <a:chOff x="0" y="0"/>
            <a:chExt cx="1425038" cy="2375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25067" cy="237490"/>
            </a:xfrm>
            <a:custGeom>
              <a:avLst/>
              <a:gdLst/>
              <a:ahLst/>
              <a:cxnLst/>
              <a:rect l="l" t="t" r="r" b="b"/>
              <a:pathLst>
                <a:path w="1425067" h="237490">
                  <a:moveTo>
                    <a:pt x="0" y="0"/>
                  </a:moveTo>
                  <a:lnTo>
                    <a:pt x="1425067" y="0"/>
                  </a:lnTo>
                  <a:lnTo>
                    <a:pt x="1425067" y="237490"/>
                  </a:lnTo>
                  <a:lnTo>
                    <a:pt x="0" y="2374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5689346" y="9258300"/>
            <a:ext cx="2423002" cy="914959"/>
          </a:xfrm>
          <a:custGeom>
            <a:avLst/>
            <a:gdLst/>
            <a:ahLst/>
            <a:cxnLst/>
            <a:rect l="l" t="t" r="r" b="b"/>
            <a:pathLst>
              <a:path w="2423002" h="914959">
                <a:moveTo>
                  <a:pt x="0" y="0"/>
                </a:moveTo>
                <a:lnTo>
                  <a:pt x="2423003" y="0"/>
                </a:lnTo>
                <a:lnTo>
                  <a:pt x="2423003" y="914959"/>
                </a:lnTo>
                <a:lnTo>
                  <a:pt x="0" y="9149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174293" y="1943659"/>
            <a:ext cx="12352120" cy="82296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28700" y="1028700"/>
            <a:ext cx="3955013" cy="1191131"/>
            <a:chOff x="0" y="0"/>
            <a:chExt cx="5273351" cy="15881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73351" cy="1588175"/>
            </a:xfrm>
            <a:custGeom>
              <a:avLst/>
              <a:gdLst/>
              <a:ahLst/>
              <a:cxnLst/>
              <a:rect l="l" t="t" r="r" b="b"/>
              <a:pathLst>
                <a:path w="5273351" h="1588175">
                  <a:moveTo>
                    <a:pt x="0" y="0"/>
                  </a:moveTo>
                  <a:lnTo>
                    <a:pt x="5273351" y="0"/>
                  </a:lnTo>
                  <a:lnTo>
                    <a:pt x="5273351" y="1588175"/>
                  </a:lnTo>
                  <a:lnTo>
                    <a:pt x="0" y="1588175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76200"/>
              <a:ext cx="5273351" cy="151197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80"/>
                </a:lnSpc>
              </a:pPr>
              <a:r>
                <a:rPr lang="en-US" sz="6000" b="1">
                  <a:solidFill>
                    <a:srgbClr val="000000"/>
                  </a:solidFill>
                  <a:latin typeface="Verdana Pro Condensed Bold"/>
                  <a:ea typeface="Verdana Pro Condensed Bold"/>
                  <a:cs typeface="Verdana Pro Condensed Bold"/>
                  <a:sym typeface="Verdana Pro Condensed Bold"/>
                </a:rPr>
                <a:t>Parcel Data 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2219831"/>
            <a:ext cx="2400300" cy="409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 dirty="0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Year over Year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28700" y="2779205"/>
            <a:ext cx="5614276" cy="173532"/>
          </a:xfrm>
          <a:custGeom>
            <a:avLst/>
            <a:gdLst/>
            <a:ahLst/>
            <a:cxnLst/>
            <a:rect l="l" t="t" r="r" b="b"/>
            <a:pathLst>
              <a:path w="5614276" h="173532">
                <a:moveTo>
                  <a:pt x="0" y="0"/>
                </a:moveTo>
                <a:lnTo>
                  <a:pt x="5614276" y="0"/>
                </a:lnTo>
                <a:lnTo>
                  <a:pt x="5614276" y="173533"/>
                </a:lnTo>
                <a:lnTo>
                  <a:pt x="0" y="1735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E20165-64F0-5290-1C9C-D9A5F03352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8700" y="3763387"/>
            <a:ext cx="12858956" cy="37529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543485"/>
          </a:xfrm>
          <a:custGeom>
            <a:avLst/>
            <a:gdLst/>
            <a:ahLst/>
            <a:cxnLst/>
            <a:rect l="l" t="t" r="r" b="b"/>
            <a:pathLst>
              <a:path w="18288000" h="10543485">
                <a:moveTo>
                  <a:pt x="0" y="0"/>
                </a:moveTo>
                <a:lnTo>
                  <a:pt x="18288000" y="0"/>
                </a:lnTo>
                <a:lnTo>
                  <a:pt x="18288000" y="10543485"/>
                </a:lnTo>
                <a:lnTo>
                  <a:pt x="0" y="105434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327" b="-2912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8885497" cy="1347872"/>
            <a:chOff x="0" y="0"/>
            <a:chExt cx="11847330" cy="17971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847330" cy="1797162"/>
            </a:xfrm>
            <a:custGeom>
              <a:avLst/>
              <a:gdLst/>
              <a:ahLst/>
              <a:cxnLst/>
              <a:rect l="l" t="t" r="r" b="b"/>
              <a:pathLst>
                <a:path w="11847330" h="1797162">
                  <a:moveTo>
                    <a:pt x="0" y="0"/>
                  </a:moveTo>
                  <a:lnTo>
                    <a:pt x="11847330" y="0"/>
                  </a:lnTo>
                  <a:lnTo>
                    <a:pt x="11847330" y="1797162"/>
                  </a:lnTo>
                  <a:lnTo>
                    <a:pt x="0" y="1797162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76200"/>
              <a:ext cx="11847330" cy="172096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80"/>
                </a:lnSpc>
              </a:pPr>
              <a:r>
                <a:rPr lang="en-US" sz="6000" b="1">
                  <a:solidFill>
                    <a:srgbClr val="000000"/>
                  </a:solidFill>
                  <a:latin typeface="Verdana Pro Condensed Bold"/>
                  <a:ea typeface="Verdana Pro Condensed Bold"/>
                  <a:cs typeface="Verdana Pro Condensed Bold"/>
                  <a:sym typeface="Verdana Pro Condensed Bold"/>
                </a:rPr>
                <a:t>Less Than Truckload Data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5689346" y="9258300"/>
            <a:ext cx="2423002" cy="914959"/>
          </a:xfrm>
          <a:custGeom>
            <a:avLst/>
            <a:gdLst/>
            <a:ahLst/>
            <a:cxnLst/>
            <a:rect l="l" t="t" r="r" b="b"/>
            <a:pathLst>
              <a:path w="2423002" h="914959">
                <a:moveTo>
                  <a:pt x="0" y="0"/>
                </a:moveTo>
                <a:lnTo>
                  <a:pt x="2423003" y="0"/>
                </a:lnTo>
                <a:lnTo>
                  <a:pt x="2423003" y="914959"/>
                </a:lnTo>
                <a:lnTo>
                  <a:pt x="0" y="9149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989290" flipH="1">
            <a:off x="11469412" y="5419009"/>
            <a:ext cx="6248570" cy="5889278"/>
          </a:xfrm>
          <a:custGeom>
            <a:avLst/>
            <a:gdLst/>
            <a:ahLst/>
            <a:cxnLst/>
            <a:rect l="l" t="t" r="r" b="b"/>
            <a:pathLst>
              <a:path w="6248570" h="5889278">
                <a:moveTo>
                  <a:pt x="6248570" y="0"/>
                </a:moveTo>
                <a:lnTo>
                  <a:pt x="0" y="0"/>
                </a:lnTo>
                <a:lnTo>
                  <a:pt x="0" y="5889278"/>
                </a:lnTo>
                <a:lnTo>
                  <a:pt x="6248570" y="5889278"/>
                </a:lnTo>
                <a:lnTo>
                  <a:pt x="62485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1063793" y="392250"/>
            <a:ext cx="6573775" cy="4751250"/>
            <a:chOff x="0" y="0"/>
            <a:chExt cx="1313135" cy="9490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13135" cy="949079"/>
            </a:xfrm>
            <a:custGeom>
              <a:avLst/>
              <a:gdLst/>
              <a:ahLst/>
              <a:cxnLst/>
              <a:rect l="l" t="t" r="r" b="b"/>
              <a:pathLst>
                <a:path w="1313135" h="949079">
                  <a:moveTo>
                    <a:pt x="49463" y="0"/>
                  </a:moveTo>
                  <a:lnTo>
                    <a:pt x="1263672" y="0"/>
                  </a:lnTo>
                  <a:cubicBezTo>
                    <a:pt x="1276790" y="0"/>
                    <a:pt x="1289372" y="5211"/>
                    <a:pt x="1298648" y="14487"/>
                  </a:cubicBezTo>
                  <a:cubicBezTo>
                    <a:pt x="1307924" y="23764"/>
                    <a:pt x="1313135" y="36345"/>
                    <a:pt x="1313135" y="49463"/>
                  </a:cubicBezTo>
                  <a:lnTo>
                    <a:pt x="1313135" y="899616"/>
                  </a:lnTo>
                  <a:cubicBezTo>
                    <a:pt x="1313135" y="926934"/>
                    <a:pt x="1290990" y="949079"/>
                    <a:pt x="1263672" y="949079"/>
                  </a:cubicBezTo>
                  <a:lnTo>
                    <a:pt x="49463" y="949079"/>
                  </a:lnTo>
                  <a:cubicBezTo>
                    <a:pt x="22145" y="949079"/>
                    <a:pt x="0" y="926934"/>
                    <a:pt x="0" y="899616"/>
                  </a:cubicBezTo>
                  <a:lnTo>
                    <a:pt x="0" y="49463"/>
                  </a:lnTo>
                  <a:cubicBezTo>
                    <a:pt x="0" y="22145"/>
                    <a:pt x="22145" y="0"/>
                    <a:pt x="49463" y="0"/>
                  </a:cubicBezTo>
                  <a:close/>
                </a:path>
              </a:pathLst>
            </a:custGeom>
            <a:blipFill>
              <a:blip r:embed="rId7"/>
              <a:stretch>
                <a:fillRect l="-14245" r="-14245"/>
              </a:stretch>
            </a:blip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rot="5448021">
            <a:off x="14946249" y="8984789"/>
            <a:ext cx="239265" cy="790957"/>
          </a:xfrm>
          <a:custGeom>
            <a:avLst/>
            <a:gdLst/>
            <a:ahLst/>
            <a:cxnLst/>
            <a:rect l="l" t="t" r="r" b="b"/>
            <a:pathLst>
              <a:path w="239265" h="790957">
                <a:moveTo>
                  <a:pt x="0" y="0"/>
                </a:moveTo>
                <a:lnTo>
                  <a:pt x="239264" y="0"/>
                </a:lnTo>
                <a:lnTo>
                  <a:pt x="239264" y="790957"/>
                </a:lnTo>
                <a:lnTo>
                  <a:pt x="0" y="7909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3904090">
            <a:off x="14824555" y="5848681"/>
            <a:ext cx="239265" cy="790957"/>
          </a:xfrm>
          <a:custGeom>
            <a:avLst/>
            <a:gdLst/>
            <a:ahLst/>
            <a:cxnLst/>
            <a:rect l="l" t="t" r="r" b="b"/>
            <a:pathLst>
              <a:path w="239265" h="790957">
                <a:moveTo>
                  <a:pt x="0" y="0"/>
                </a:moveTo>
                <a:lnTo>
                  <a:pt x="239265" y="0"/>
                </a:lnTo>
                <a:lnTo>
                  <a:pt x="239265" y="790957"/>
                </a:lnTo>
                <a:lnTo>
                  <a:pt x="0" y="7909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28700" y="2779205"/>
            <a:ext cx="5614276" cy="173532"/>
          </a:xfrm>
          <a:custGeom>
            <a:avLst/>
            <a:gdLst/>
            <a:ahLst/>
            <a:cxnLst/>
            <a:rect l="l" t="t" r="r" b="b"/>
            <a:pathLst>
              <a:path w="5614276" h="173532">
                <a:moveTo>
                  <a:pt x="0" y="0"/>
                </a:moveTo>
                <a:lnTo>
                  <a:pt x="5614276" y="0"/>
                </a:lnTo>
                <a:lnTo>
                  <a:pt x="5614276" y="173533"/>
                </a:lnTo>
                <a:lnTo>
                  <a:pt x="0" y="1735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028700" y="2219831"/>
            <a:ext cx="4693295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2026 January 1ˢᵗ – March 31ˢᵗ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D59ABA-BC76-943B-3083-D6A196D98F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8700" y="3702003"/>
            <a:ext cx="9715500" cy="28936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6EDC14-BB8D-990E-7411-C447F6F0AE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9570" y="6970438"/>
            <a:ext cx="9197653" cy="31875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543485"/>
          </a:xfrm>
          <a:custGeom>
            <a:avLst/>
            <a:gdLst/>
            <a:ahLst/>
            <a:cxnLst/>
            <a:rect l="l" t="t" r="r" b="b"/>
            <a:pathLst>
              <a:path w="18288000" h="10543485">
                <a:moveTo>
                  <a:pt x="0" y="0"/>
                </a:moveTo>
                <a:lnTo>
                  <a:pt x="18288000" y="0"/>
                </a:lnTo>
                <a:lnTo>
                  <a:pt x="18288000" y="10543485"/>
                </a:lnTo>
                <a:lnTo>
                  <a:pt x="0" y="105434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327" b="-291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223120" flipH="1">
            <a:off x="11419618" y="5187518"/>
            <a:ext cx="6248570" cy="5889278"/>
          </a:xfrm>
          <a:custGeom>
            <a:avLst/>
            <a:gdLst/>
            <a:ahLst/>
            <a:cxnLst/>
            <a:rect l="l" t="t" r="r" b="b"/>
            <a:pathLst>
              <a:path w="6248570" h="5889278">
                <a:moveTo>
                  <a:pt x="6248571" y="0"/>
                </a:moveTo>
                <a:lnTo>
                  <a:pt x="0" y="0"/>
                </a:lnTo>
                <a:lnTo>
                  <a:pt x="0" y="5889277"/>
                </a:lnTo>
                <a:lnTo>
                  <a:pt x="6248571" y="5889277"/>
                </a:lnTo>
                <a:lnTo>
                  <a:pt x="624857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009763">
            <a:off x="910422" y="4973045"/>
            <a:ext cx="5605660" cy="6450027"/>
          </a:xfrm>
          <a:custGeom>
            <a:avLst/>
            <a:gdLst/>
            <a:ahLst/>
            <a:cxnLst/>
            <a:rect l="l" t="t" r="r" b="b"/>
            <a:pathLst>
              <a:path w="5605660" h="6450027">
                <a:moveTo>
                  <a:pt x="0" y="0"/>
                </a:moveTo>
                <a:lnTo>
                  <a:pt x="5605660" y="0"/>
                </a:lnTo>
                <a:lnTo>
                  <a:pt x="5605660" y="6450028"/>
                </a:lnTo>
                <a:lnTo>
                  <a:pt x="0" y="64500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1028700"/>
            <a:ext cx="8885497" cy="1347872"/>
            <a:chOff x="0" y="0"/>
            <a:chExt cx="11847330" cy="179716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847330" cy="1797162"/>
            </a:xfrm>
            <a:custGeom>
              <a:avLst/>
              <a:gdLst/>
              <a:ahLst/>
              <a:cxnLst/>
              <a:rect l="l" t="t" r="r" b="b"/>
              <a:pathLst>
                <a:path w="11847330" h="1797162">
                  <a:moveTo>
                    <a:pt x="0" y="0"/>
                  </a:moveTo>
                  <a:lnTo>
                    <a:pt x="11847330" y="0"/>
                  </a:lnTo>
                  <a:lnTo>
                    <a:pt x="11847330" y="1797162"/>
                  </a:lnTo>
                  <a:lnTo>
                    <a:pt x="0" y="1797162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6200"/>
              <a:ext cx="11847330" cy="172096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80"/>
                </a:lnSpc>
              </a:pPr>
              <a:r>
                <a:rPr lang="en-US" sz="6000" b="1">
                  <a:solidFill>
                    <a:srgbClr val="000000"/>
                  </a:solidFill>
                  <a:latin typeface="Verdana Pro Condensed Bold"/>
                  <a:ea typeface="Verdana Pro Condensed Bold"/>
                  <a:cs typeface="Verdana Pro Condensed Bold"/>
                  <a:sym typeface="Verdana Pro Condensed Bold"/>
                </a:rPr>
                <a:t>Less Than Truckload Data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5689346" y="9258300"/>
            <a:ext cx="2423002" cy="914959"/>
          </a:xfrm>
          <a:custGeom>
            <a:avLst/>
            <a:gdLst/>
            <a:ahLst/>
            <a:cxnLst/>
            <a:rect l="l" t="t" r="r" b="b"/>
            <a:pathLst>
              <a:path w="2423002" h="914959">
                <a:moveTo>
                  <a:pt x="0" y="0"/>
                </a:moveTo>
                <a:lnTo>
                  <a:pt x="2423003" y="0"/>
                </a:lnTo>
                <a:lnTo>
                  <a:pt x="2423003" y="914959"/>
                </a:lnTo>
                <a:lnTo>
                  <a:pt x="0" y="9149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7229923" y="6458847"/>
            <a:ext cx="3828153" cy="382815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blipFill>
              <a:blip r:embed="rId9"/>
              <a:stretch>
                <a:fillRect l="-25000" r="-25000"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1973410">
            <a:off x="2828526" y="7566780"/>
            <a:ext cx="239265" cy="790957"/>
          </a:xfrm>
          <a:custGeom>
            <a:avLst/>
            <a:gdLst/>
            <a:ahLst/>
            <a:cxnLst/>
            <a:rect l="l" t="t" r="r" b="b"/>
            <a:pathLst>
              <a:path w="239265" h="790957">
                <a:moveTo>
                  <a:pt x="0" y="0"/>
                </a:moveTo>
                <a:lnTo>
                  <a:pt x="239264" y="0"/>
                </a:lnTo>
                <a:lnTo>
                  <a:pt x="239264" y="790957"/>
                </a:lnTo>
                <a:lnTo>
                  <a:pt x="0" y="7909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0234875">
            <a:off x="13646858" y="7326953"/>
            <a:ext cx="239265" cy="790957"/>
          </a:xfrm>
          <a:custGeom>
            <a:avLst/>
            <a:gdLst/>
            <a:ahLst/>
            <a:cxnLst/>
            <a:rect l="l" t="t" r="r" b="b"/>
            <a:pathLst>
              <a:path w="239265" h="790957">
                <a:moveTo>
                  <a:pt x="0" y="0"/>
                </a:moveTo>
                <a:lnTo>
                  <a:pt x="239264" y="0"/>
                </a:lnTo>
                <a:lnTo>
                  <a:pt x="239264" y="790958"/>
                </a:lnTo>
                <a:lnTo>
                  <a:pt x="0" y="790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028700" y="2219831"/>
            <a:ext cx="2476500" cy="409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 dirty="0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Year over Year</a:t>
            </a:r>
          </a:p>
        </p:txBody>
      </p:sp>
      <p:sp>
        <p:nvSpPr>
          <p:cNvPr id="14" name="Freeform 14"/>
          <p:cNvSpPr/>
          <p:nvPr/>
        </p:nvSpPr>
        <p:spPr>
          <a:xfrm>
            <a:off x="1028700" y="2779205"/>
            <a:ext cx="5614276" cy="173532"/>
          </a:xfrm>
          <a:custGeom>
            <a:avLst/>
            <a:gdLst/>
            <a:ahLst/>
            <a:cxnLst/>
            <a:rect l="l" t="t" r="r" b="b"/>
            <a:pathLst>
              <a:path w="5614276" h="173532">
                <a:moveTo>
                  <a:pt x="0" y="0"/>
                </a:moveTo>
                <a:lnTo>
                  <a:pt x="5614276" y="0"/>
                </a:lnTo>
                <a:lnTo>
                  <a:pt x="5614276" y="173533"/>
                </a:lnTo>
                <a:lnTo>
                  <a:pt x="0" y="1735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7077AD-7EA9-47E5-5E41-2FE9D70F39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3373" y="3086157"/>
            <a:ext cx="11277600" cy="32807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543485"/>
          </a:xfrm>
          <a:custGeom>
            <a:avLst/>
            <a:gdLst/>
            <a:ahLst/>
            <a:cxnLst/>
            <a:rect l="l" t="t" r="r" b="b"/>
            <a:pathLst>
              <a:path w="18288000" h="10543485">
                <a:moveTo>
                  <a:pt x="0" y="0"/>
                </a:moveTo>
                <a:lnTo>
                  <a:pt x="18288000" y="0"/>
                </a:lnTo>
                <a:lnTo>
                  <a:pt x="18288000" y="10543485"/>
                </a:lnTo>
                <a:lnTo>
                  <a:pt x="0" y="105434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327" b="-2912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4498099" cy="1347872"/>
            <a:chOff x="0" y="0"/>
            <a:chExt cx="5997465" cy="17971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97465" cy="1797162"/>
            </a:xfrm>
            <a:custGeom>
              <a:avLst/>
              <a:gdLst/>
              <a:ahLst/>
              <a:cxnLst/>
              <a:rect l="l" t="t" r="r" b="b"/>
              <a:pathLst>
                <a:path w="5997465" h="1797162">
                  <a:moveTo>
                    <a:pt x="0" y="0"/>
                  </a:moveTo>
                  <a:lnTo>
                    <a:pt x="5997465" y="0"/>
                  </a:lnTo>
                  <a:lnTo>
                    <a:pt x="5997465" y="1797162"/>
                  </a:lnTo>
                  <a:lnTo>
                    <a:pt x="0" y="1797162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76200"/>
              <a:ext cx="5997465" cy="172096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80"/>
                </a:lnSpc>
              </a:pPr>
              <a:r>
                <a:rPr lang="en-US" sz="6000" b="1">
                  <a:solidFill>
                    <a:srgbClr val="000000"/>
                  </a:solidFill>
                  <a:latin typeface="Verdana Pro Condensed Bold"/>
                  <a:ea typeface="Verdana Pro Condensed Bold"/>
                  <a:cs typeface="Verdana Pro Condensed Bold"/>
                  <a:sym typeface="Verdana Pro Condensed Bold"/>
                </a:rPr>
                <a:t>Volume Data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5689346" y="9258300"/>
            <a:ext cx="2423002" cy="914959"/>
          </a:xfrm>
          <a:custGeom>
            <a:avLst/>
            <a:gdLst/>
            <a:ahLst/>
            <a:cxnLst/>
            <a:rect l="l" t="t" r="r" b="b"/>
            <a:pathLst>
              <a:path w="2423002" h="914959">
                <a:moveTo>
                  <a:pt x="0" y="0"/>
                </a:moveTo>
                <a:lnTo>
                  <a:pt x="2423003" y="0"/>
                </a:lnTo>
                <a:lnTo>
                  <a:pt x="2423003" y="914959"/>
                </a:lnTo>
                <a:lnTo>
                  <a:pt x="0" y="9149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905715" y="-3781027"/>
            <a:ext cx="8277445" cy="14947981"/>
          </a:xfrm>
          <a:custGeom>
            <a:avLst/>
            <a:gdLst/>
            <a:ahLst/>
            <a:cxnLst/>
            <a:rect l="l" t="t" r="r" b="b"/>
            <a:pathLst>
              <a:path w="8277445" h="14947981">
                <a:moveTo>
                  <a:pt x="0" y="0"/>
                </a:moveTo>
                <a:lnTo>
                  <a:pt x="8277445" y="0"/>
                </a:lnTo>
                <a:lnTo>
                  <a:pt x="8277445" y="14947981"/>
                </a:lnTo>
                <a:lnTo>
                  <a:pt x="0" y="149479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2448591" y="2424619"/>
            <a:ext cx="5412435" cy="5141616"/>
            <a:chOff x="0" y="0"/>
            <a:chExt cx="999069" cy="9490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99069" cy="949079"/>
            </a:xfrm>
            <a:custGeom>
              <a:avLst/>
              <a:gdLst/>
              <a:ahLst/>
              <a:cxnLst/>
              <a:rect l="l" t="t" r="r" b="b"/>
              <a:pathLst>
                <a:path w="999069" h="949079">
                  <a:moveTo>
                    <a:pt x="60077" y="0"/>
                  </a:moveTo>
                  <a:lnTo>
                    <a:pt x="938993" y="0"/>
                  </a:lnTo>
                  <a:cubicBezTo>
                    <a:pt x="954926" y="0"/>
                    <a:pt x="970207" y="6329"/>
                    <a:pt x="981473" y="17596"/>
                  </a:cubicBezTo>
                  <a:cubicBezTo>
                    <a:pt x="992740" y="28863"/>
                    <a:pt x="999069" y="44143"/>
                    <a:pt x="999069" y="60077"/>
                  </a:cubicBezTo>
                  <a:lnTo>
                    <a:pt x="999069" y="889003"/>
                  </a:lnTo>
                  <a:cubicBezTo>
                    <a:pt x="999069" y="922182"/>
                    <a:pt x="972172" y="949079"/>
                    <a:pt x="938993" y="949079"/>
                  </a:cubicBezTo>
                  <a:lnTo>
                    <a:pt x="60077" y="949079"/>
                  </a:lnTo>
                  <a:cubicBezTo>
                    <a:pt x="26897" y="949079"/>
                    <a:pt x="0" y="922182"/>
                    <a:pt x="0" y="889003"/>
                  </a:cubicBezTo>
                  <a:lnTo>
                    <a:pt x="0" y="60077"/>
                  </a:lnTo>
                  <a:cubicBezTo>
                    <a:pt x="0" y="26897"/>
                    <a:pt x="26897" y="0"/>
                    <a:pt x="60077" y="0"/>
                  </a:cubicBezTo>
                  <a:close/>
                </a:path>
              </a:pathLst>
            </a:custGeom>
            <a:blipFill>
              <a:blip r:embed="rId7"/>
              <a:stretch>
                <a:fillRect l="-19379" r="-19379"/>
              </a:stretch>
            </a:blip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28700" y="2779205"/>
            <a:ext cx="5614276" cy="173532"/>
          </a:xfrm>
          <a:custGeom>
            <a:avLst/>
            <a:gdLst/>
            <a:ahLst/>
            <a:cxnLst/>
            <a:rect l="l" t="t" r="r" b="b"/>
            <a:pathLst>
              <a:path w="5614276" h="173532">
                <a:moveTo>
                  <a:pt x="0" y="0"/>
                </a:moveTo>
                <a:lnTo>
                  <a:pt x="5614276" y="0"/>
                </a:lnTo>
                <a:lnTo>
                  <a:pt x="5614276" y="173533"/>
                </a:lnTo>
                <a:lnTo>
                  <a:pt x="0" y="1735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2219831"/>
            <a:ext cx="4693295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2026 January 1ˢᵗ – March 31ˢᵗ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F1AE60-F53B-3571-70A8-C8B7F5560D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8700" y="3102536"/>
            <a:ext cx="11044701" cy="31936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0A714C-B839-FE92-B975-F4408F1D44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6557" y="6535112"/>
            <a:ext cx="10312838" cy="35420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543485"/>
          </a:xfrm>
          <a:custGeom>
            <a:avLst/>
            <a:gdLst/>
            <a:ahLst/>
            <a:cxnLst/>
            <a:rect l="l" t="t" r="r" b="b"/>
            <a:pathLst>
              <a:path w="18288000" h="10543485">
                <a:moveTo>
                  <a:pt x="0" y="0"/>
                </a:moveTo>
                <a:lnTo>
                  <a:pt x="18288000" y="0"/>
                </a:lnTo>
                <a:lnTo>
                  <a:pt x="18288000" y="10543485"/>
                </a:lnTo>
                <a:lnTo>
                  <a:pt x="0" y="105434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327" b="-2912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4498099" cy="1347872"/>
            <a:chOff x="0" y="0"/>
            <a:chExt cx="5997465" cy="17971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97465" cy="1797162"/>
            </a:xfrm>
            <a:custGeom>
              <a:avLst/>
              <a:gdLst/>
              <a:ahLst/>
              <a:cxnLst/>
              <a:rect l="l" t="t" r="r" b="b"/>
              <a:pathLst>
                <a:path w="5997465" h="1797162">
                  <a:moveTo>
                    <a:pt x="0" y="0"/>
                  </a:moveTo>
                  <a:lnTo>
                    <a:pt x="5997465" y="0"/>
                  </a:lnTo>
                  <a:lnTo>
                    <a:pt x="5997465" y="1797162"/>
                  </a:lnTo>
                  <a:lnTo>
                    <a:pt x="0" y="1797162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76200"/>
              <a:ext cx="5997465" cy="172096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80"/>
                </a:lnSpc>
              </a:pPr>
              <a:r>
                <a:rPr lang="en-US" sz="6000" b="1">
                  <a:solidFill>
                    <a:srgbClr val="000000"/>
                  </a:solidFill>
                  <a:latin typeface="Verdana Pro Condensed Bold"/>
                  <a:ea typeface="Verdana Pro Condensed Bold"/>
                  <a:cs typeface="Verdana Pro Condensed Bold"/>
                  <a:sym typeface="Verdana Pro Condensed Bold"/>
                </a:rPr>
                <a:t>Volume Data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5689346" y="9258300"/>
            <a:ext cx="2423002" cy="914959"/>
          </a:xfrm>
          <a:custGeom>
            <a:avLst/>
            <a:gdLst/>
            <a:ahLst/>
            <a:cxnLst/>
            <a:rect l="l" t="t" r="r" b="b"/>
            <a:pathLst>
              <a:path w="2423002" h="914959">
                <a:moveTo>
                  <a:pt x="0" y="0"/>
                </a:moveTo>
                <a:lnTo>
                  <a:pt x="2423003" y="0"/>
                </a:lnTo>
                <a:lnTo>
                  <a:pt x="2423003" y="914959"/>
                </a:lnTo>
                <a:lnTo>
                  <a:pt x="0" y="9149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417817" flipH="1">
            <a:off x="4534589" y="-1027932"/>
            <a:ext cx="9714134" cy="10440627"/>
          </a:xfrm>
          <a:custGeom>
            <a:avLst/>
            <a:gdLst/>
            <a:ahLst/>
            <a:cxnLst/>
            <a:rect l="l" t="t" r="r" b="b"/>
            <a:pathLst>
              <a:path w="9714134" h="10440627">
                <a:moveTo>
                  <a:pt x="9714133" y="0"/>
                </a:moveTo>
                <a:lnTo>
                  <a:pt x="0" y="0"/>
                </a:lnTo>
                <a:lnTo>
                  <a:pt x="0" y="10440627"/>
                </a:lnTo>
                <a:lnTo>
                  <a:pt x="9714133" y="10440627"/>
                </a:lnTo>
                <a:lnTo>
                  <a:pt x="97141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166672">
            <a:off x="9168161" y="688747"/>
            <a:ext cx="543169" cy="1795600"/>
          </a:xfrm>
          <a:custGeom>
            <a:avLst/>
            <a:gdLst/>
            <a:ahLst/>
            <a:cxnLst/>
            <a:rect l="l" t="t" r="r" b="b"/>
            <a:pathLst>
              <a:path w="543169" h="1795600">
                <a:moveTo>
                  <a:pt x="0" y="0"/>
                </a:moveTo>
                <a:lnTo>
                  <a:pt x="543169" y="0"/>
                </a:lnTo>
                <a:lnTo>
                  <a:pt x="543169" y="1795600"/>
                </a:lnTo>
                <a:lnTo>
                  <a:pt x="0" y="1795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394934">
            <a:off x="9861028" y="8386055"/>
            <a:ext cx="543169" cy="1795600"/>
          </a:xfrm>
          <a:custGeom>
            <a:avLst/>
            <a:gdLst/>
            <a:ahLst/>
            <a:cxnLst/>
            <a:rect l="l" t="t" r="r" b="b"/>
            <a:pathLst>
              <a:path w="543169" h="1795600">
                <a:moveTo>
                  <a:pt x="0" y="0"/>
                </a:moveTo>
                <a:lnTo>
                  <a:pt x="543169" y="0"/>
                </a:lnTo>
                <a:lnTo>
                  <a:pt x="543169" y="1795600"/>
                </a:lnTo>
                <a:lnTo>
                  <a:pt x="0" y="1795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28700" y="2219831"/>
            <a:ext cx="2324100" cy="409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 dirty="0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Year over Year</a:t>
            </a:r>
          </a:p>
        </p:txBody>
      </p:sp>
      <p:sp>
        <p:nvSpPr>
          <p:cNvPr id="11" name="Freeform 11"/>
          <p:cNvSpPr/>
          <p:nvPr/>
        </p:nvSpPr>
        <p:spPr>
          <a:xfrm>
            <a:off x="1028700" y="2779205"/>
            <a:ext cx="5614276" cy="173532"/>
          </a:xfrm>
          <a:custGeom>
            <a:avLst/>
            <a:gdLst/>
            <a:ahLst/>
            <a:cxnLst/>
            <a:rect l="l" t="t" r="r" b="b"/>
            <a:pathLst>
              <a:path w="5614276" h="173532">
                <a:moveTo>
                  <a:pt x="0" y="0"/>
                </a:moveTo>
                <a:lnTo>
                  <a:pt x="5614276" y="0"/>
                </a:lnTo>
                <a:lnTo>
                  <a:pt x="5614276" y="173533"/>
                </a:lnTo>
                <a:lnTo>
                  <a:pt x="0" y="1735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ED0EB1-A762-F515-D1F1-B99D9FB583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947" y="3280748"/>
            <a:ext cx="16458105" cy="47023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543485"/>
          </a:xfrm>
          <a:custGeom>
            <a:avLst/>
            <a:gdLst/>
            <a:ahLst/>
            <a:cxnLst/>
            <a:rect l="l" t="t" r="r" b="b"/>
            <a:pathLst>
              <a:path w="18288000" h="10543485">
                <a:moveTo>
                  <a:pt x="0" y="0"/>
                </a:moveTo>
                <a:lnTo>
                  <a:pt x="18288000" y="0"/>
                </a:lnTo>
                <a:lnTo>
                  <a:pt x="18288000" y="10543485"/>
                </a:lnTo>
                <a:lnTo>
                  <a:pt x="0" y="105434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327" b="-2912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5253762" cy="1347872"/>
            <a:chOff x="0" y="0"/>
            <a:chExt cx="7005016" cy="17971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005015" cy="1797162"/>
            </a:xfrm>
            <a:custGeom>
              <a:avLst/>
              <a:gdLst/>
              <a:ahLst/>
              <a:cxnLst/>
              <a:rect l="l" t="t" r="r" b="b"/>
              <a:pathLst>
                <a:path w="7005015" h="1797162">
                  <a:moveTo>
                    <a:pt x="0" y="0"/>
                  </a:moveTo>
                  <a:lnTo>
                    <a:pt x="7005015" y="0"/>
                  </a:lnTo>
                  <a:lnTo>
                    <a:pt x="7005015" y="1797162"/>
                  </a:lnTo>
                  <a:lnTo>
                    <a:pt x="0" y="1797162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76200"/>
              <a:ext cx="7005016" cy="172096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80"/>
                </a:lnSpc>
              </a:pPr>
              <a:r>
                <a:rPr lang="en-US" sz="6000" b="1">
                  <a:solidFill>
                    <a:srgbClr val="000000"/>
                  </a:solidFill>
                  <a:latin typeface="Verdana Pro Condensed Bold"/>
                  <a:ea typeface="Verdana Pro Condensed Bold"/>
                  <a:cs typeface="Verdana Pro Condensed Bold"/>
                  <a:sym typeface="Verdana Pro Condensed Bold"/>
                </a:rPr>
                <a:t>Truckload Data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5689346" y="9258300"/>
            <a:ext cx="2423002" cy="914959"/>
          </a:xfrm>
          <a:custGeom>
            <a:avLst/>
            <a:gdLst/>
            <a:ahLst/>
            <a:cxnLst/>
            <a:rect l="l" t="t" r="r" b="b"/>
            <a:pathLst>
              <a:path w="2423002" h="914959">
                <a:moveTo>
                  <a:pt x="0" y="0"/>
                </a:moveTo>
                <a:lnTo>
                  <a:pt x="2423003" y="0"/>
                </a:lnTo>
                <a:lnTo>
                  <a:pt x="2423003" y="914959"/>
                </a:lnTo>
                <a:lnTo>
                  <a:pt x="0" y="9149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402180" flipV="1">
            <a:off x="11227585" y="-2475489"/>
            <a:ext cx="7015840" cy="8072619"/>
          </a:xfrm>
          <a:custGeom>
            <a:avLst/>
            <a:gdLst/>
            <a:ahLst/>
            <a:cxnLst/>
            <a:rect l="l" t="t" r="r" b="b"/>
            <a:pathLst>
              <a:path w="7015840" h="8072619">
                <a:moveTo>
                  <a:pt x="0" y="8072619"/>
                </a:moveTo>
                <a:lnTo>
                  <a:pt x="7015839" y="8072619"/>
                </a:lnTo>
                <a:lnTo>
                  <a:pt x="7015839" y="0"/>
                </a:lnTo>
                <a:lnTo>
                  <a:pt x="0" y="0"/>
                </a:lnTo>
                <a:lnTo>
                  <a:pt x="0" y="807261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1091183" y="1560820"/>
            <a:ext cx="6063773" cy="3573491"/>
            <a:chOff x="0" y="0"/>
            <a:chExt cx="1245944" cy="7342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45944" cy="734257"/>
            </a:xfrm>
            <a:custGeom>
              <a:avLst/>
              <a:gdLst/>
              <a:ahLst/>
              <a:cxnLst/>
              <a:rect l="l" t="t" r="r" b="b"/>
              <a:pathLst>
                <a:path w="1245944" h="734257">
                  <a:moveTo>
                    <a:pt x="29365" y="0"/>
                  </a:moveTo>
                  <a:lnTo>
                    <a:pt x="1216579" y="0"/>
                  </a:lnTo>
                  <a:cubicBezTo>
                    <a:pt x="1224367" y="0"/>
                    <a:pt x="1231837" y="3094"/>
                    <a:pt x="1237344" y="8601"/>
                  </a:cubicBezTo>
                  <a:cubicBezTo>
                    <a:pt x="1242851" y="14108"/>
                    <a:pt x="1245944" y="21577"/>
                    <a:pt x="1245944" y="29365"/>
                  </a:cubicBezTo>
                  <a:lnTo>
                    <a:pt x="1245944" y="704892"/>
                  </a:lnTo>
                  <a:cubicBezTo>
                    <a:pt x="1245944" y="712680"/>
                    <a:pt x="1242851" y="720150"/>
                    <a:pt x="1237344" y="725657"/>
                  </a:cubicBezTo>
                  <a:cubicBezTo>
                    <a:pt x="1231837" y="731164"/>
                    <a:pt x="1224367" y="734257"/>
                    <a:pt x="1216579" y="734257"/>
                  </a:cubicBezTo>
                  <a:lnTo>
                    <a:pt x="29365" y="734257"/>
                  </a:lnTo>
                  <a:cubicBezTo>
                    <a:pt x="21577" y="734257"/>
                    <a:pt x="14108" y="731164"/>
                    <a:pt x="8601" y="725657"/>
                  </a:cubicBezTo>
                  <a:cubicBezTo>
                    <a:pt x="3094" y="720150"/>
                    <a:pt x="0" y="712680"/>
                    <a:pt x="0" y="704892"/>
                  </a:cubicBezTo>
                  <a:lnTo>
                    <a:pt x="0" y="29365"/>
                  </a:lnTo>
                  <a:cubicBezTo>
                    <a:pt x="0" y="21577"/>
                    <a:pt x="3094" y="14108"/>
                    <a:pt x="8601" y="8601"/>
                  </a:cubicBezTo>
                  <a:cubicBezTo>
                    <a:pt x="14108" y="3094"/>
                    <a:pt x="21577" y="0"/>
                    <a:pt x="29365" y="0"/>
                  </a:cubicBezTo>
                  <a:close/>
                </a:path>
              </a:pathLst>
            </a:custGeom>
            <a:blipFill>
              <a:blip r:embed="rId7"/>
              <a:stretch>
                <a:fillRect t="-4456" b="-22668"/>
              </a:stretch>
            </a:blip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28700" y="2779205"/>
            <a:ext cx="5614276" cy="173532"/>
          </a:xfrm>
          <a:custGeom>
            <a:avLst/>
            <a:gdLst/>
            <a:ahLst/>
            <a:cxnLst/>
            <a:rect l="l" t="t" r="r" b="b"/>
            <a:pathLst>
              <a:path w="5614276" h="173532">
                <a:moveTo>
                  <a:pt x="0" y="0"/>
                </a:moveTo>
                <a:lnTo>
                  <a:pt x="5614276" y="0"/>
                </a:lnTo>
                <a:lnTo>
                  <a:pt x="5614276" y="173533"/>
                </a:lnTo>
                <a:lnTo>
                  <a:pt x="0" y="1735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2219831"/>
            <a:ext cx="4693295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2026 January 1ˢᵗ – March 31ˢᵗ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5C529E-F658-D645-5215-CFEE5EB9E7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8700" y="3319108"/>
            <a:ext cx="9750336" cy="28297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A86F45-6CEB-A672-10F0-1769424F35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8767" y="6515276"/>
            <a:ext cx="10411079" cy="35734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543485"/>
          </a:xfrm>
          <a:custGeom>
            <a:avLst/>
            <a:gdLst/>
            <a:ahLst/>
            <a:cxnLst/>
            <a:rect l="l" t="t" r="r" b="b"/>
            <a:pathLst>
              <a:path w="18288000" h="10543485">
                <a:moveTo>
                  <a:pt x="0" y="0"/>
                </a:moveTo>
                <a:lnTo>
                  <a:pt x="18288000" y="0"/>
                </a:lnTo>
                <a:lnTo>
                  <a:pt x="18288000" y="10543485"/>
                </a:lnTo>
                <a:lnTo>
                  <a:pt x="0" y="105434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327" b="-2912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5253762" cy="1347872"/>
            <a:chOff x="0" y="0"/>
            <a:chExt cx="7005016" cy="17971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005015" cy="1797162"/>
            </a:xfrm>
            <a:custGeom>
              <a:avLst/>
              <a:gdLst/>
              <a:ahLst/>
              <a:cxnLst/>
              <a:rect l="l" t="t" r="r" b="b"/>
              <a:pathLst>
                <a:path w="7005015" h="1797162">
                  <a:moveTo>
                    <a:pt x="0" y="0"/>
                  </a:moveTo>
                  <a:lnTo>
                    <a:pt x="7005015" y="0"/>
                  </a:lnTo>
                  <a:lnTo>
                    <a:pt x="7005015" y="1797162"/>
                  </a:lnTo>
                  <a:lnTo>
                    <a:pt x="0" y="1797162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76200"/>
              <a:ext cx="7005016" cy="172096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80"/>
                </a:lnSpc>
              </a:pPr>
              <a:r>
                <a:rPr lang="en-US" sz="6000" b="1">
                  <a:solidFill>
                    <a:srgbClr val="000000"/>
                  </a:solidFill>
                  <a:latin typeface="Verdana Pro Condensed Bold"/>
                  <a:ea typeface="Verdana Pro Condensed Bold"/>
                  <a:cs typeface="Verdana Pro Condensed Bold"/>
                  <a:sym typeface="Verdana Pro Condensed Bold"/>
                </a:rPr>
                <a:t>Truckload Data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5689346" y="9258300"/>
            <a:ext cx="2423002" cy="914959"/>
          </a:xfrm>
          <a:custGeom>
            <a:avLst/>
            <a:gdLst/>
            <a:ahLst/>
            <a:cxnLst/>
            <a:rect l="l" t="t" r="r" b="b"/>
            <a:pathLst>
              <a:path w="2423002" h="914959">
                <a:moveTo>
                  <a:pt x="0" y="0"/>
                </a:moveTo>
                <a:lnTo>
                  <a:pt x="2423003" y="0"/>
                </a:lnTo>
                <a:lnTo>
                  <a:pt x="2423003" y="914959"/>
                </a:lnTo>
                <a:lnTo>
                  <a:pt x="0" y="9149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700000" flipV="1">
            <a:off x="8792579" y="5597702"/>
            <a:ext cx="12955409" cy="5009425"/>
          </a:xfrm>
          <a:custGeom>
            <a:avLst/>
            <a:gdLst/>
            <a:ahLst/>
            <a:cxnLst/>
            <a:rect l="l" t="t" r="r" b="b"/>
            <a:pathLst>
              <a:path w="12955409" h="5009425">
                <a:moveTo>
                  <a:pt x="0" y="5009425"/>
                </a:moveTo>
                <a:lnTo>
                  <a:pt x="12955409" y="5009425"/>
                </a:lnTo>
                <a:lnTo>
                  <a:pt x="12955409" y="0"/>
                </a:lnTo>
                <a:lnTo>
                  <a:pt x="0" y="0"/>
                </a:lnTo>
                <a:lnTo>
                  <a:pt x="0" y="500942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2219831"/>
            <a:ext cx="2400300" cy="409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 dirty="0">
                <a:solidFill>
                  <a:srgbClr val="000000"/>
                </a:solidFill>
                <a:latin typeface="Verdana Pro Condensed Bold"/>
                <a:ea typeface="Verdana Pro Condensed Bold"/>
                <a:cs typeface="Verdana Pro Condensed Bold"/>
                <a:sym typeface="Verdana Pro Condensed Bold"/>
              </a:rPr>
              <a:t>Year over Year</a:t>
            </a:r>
          </a:p>
        </p:txBody>
      </p:sp>
      <p:sp>
        <p:nvSpPr>
          <p:cNvPr id="9" name="Freeform 9"/>
          <p:cNvSpPr/>
          <p:nvPr/>
        </p:nvSpPr>
        <p:spPr>
          <a:xfrm>
            <a:off x="1028700" y="2779205"/>
            <a:ext cx="5614276" cy="173532"/>
          </a:xfrm>
          <a:custGeom>
            <a:avLst/>
            <a:gdLst/>
            <a:ahLst/>
            <a:cxnLst/>
            <a:rect l="l" t="t" r="r" b="b"/>
            <a:pathLst>
              <a:path w="5614276" h="173532">
                <a:moveTo>
                  <a:pt x="0" y="0"/>
                </a:moveTo>
                <a:lnTo>
                  <a:pt x="5614276" y="0"/>
                </a:lnTo>
                <a:lnTo>
                  <a:pt x="5614276" y="173533"/>
                </a:lnTo>
                <a:lnTo>
                  <a:pt x="0" y="1735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EEACDA-E06A-EF00-9E49-BA28504F83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8569" y="3526882"/>
            <a:ext cx="16210861" cy="47620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138</Words>
  <Application>Microsoft Macintosh PowerPoint</Application>
  <PresentationFormat>Custom</PresentationFormat>
  <Paragraphs>57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Verdana Pro Condensed Bold</vt:lpstr>
      <vt:lpstr>Verdana Pro Condensed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Emissions FWGS For website - Q1 2026</dc:title>
  <cp:lastModifiedBy>Ryan Brockmann</cp:lastModifiedBy>
  <cp:revision>2</cp:revision>
  <dcterms:created xsi:type="dcterms:W3CDTF">2006-08-16T00:00:00Z</dcterms:created>
  <dcterms:modified xsi:type="dcterms:W3CDTF">2026-05-11T16:30:14Z</dcterms:modified>
  <dc:identifier>DAG1T0fx5qA</dc:identifier>
</cp:coreProperties>
</file>